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sldIdLst>
    <p:sldId id="256" r:id="rId2"/>
    <p:sldId id="303" r:id="rId3"/>
    <p:sldId id="304" r:id="rId4"/>
    <p:sldId id="273" r:id="rId5"/>
    <p:sldId id="259" r:id="rId6"/>
    <p:sldId id="274" r:id="rId7"/>
    <p:sldId id="261" r:id="rId8"/>
    <p:sldId id="276" r:id="rId9"/>
    <p:sldId id="277" r:id="rId10"/>
    <p:sldId id="275" r:id="rId11"/>
    <p:sldId id="305" r:id="rId12"/>
    <p:sldId id="284" r:id="rId13"/>
    <p:sldId id="298" r:id="rId14"/>
    <p:sldId id="315" r:id="rId15"/>
    <p:sldId id="316" r:id="rId16"/>
    <p:sldId id="307" r:id="rId17"/>
    <p:sldId id="308" r:id="rId18"/>
    <p:sldId id="291" r:id="rId19"/>
    <p:sldId id="293" r:id="rId20"/>
    <p:sldId id="294" r:id="rId21"/>
    <p:sldId id="296" r:id="rId22"/>
    <p:sldId id="283" r:id="rId23"/>
    <p:sldId id="281" r:id="rId24"/>
    <p:sldId id="318" r:id="rId25"/>
    <p:sldId id="319" r:id="rId26"/>
    <p:sldId id="285" r:id="rId27"/>
    <p:sldId id="317" r:id="rId2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24" autoAdjust="0"/>
  </p:normalViewPr>
  <p:slideViewPr>
    <p:cSldViewPr>
      <p:cViewPr>
        <p:scale>
          <a:sx n="76" d="100"/>
          <a:sy n="76" d="100"/>
        </p:scale>
        <p:origin x="-7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C7B72-4D41-4E88-B997-4DD7B2121BAC}" type="datetimeFigureOut">
              <a:rPr lang="es-AR" smtClean="0"/>
              <a:pPr/>
              <a:t>16/09/2014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E3FB-F9DD-4378-B3E0-BB74BE89E46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5903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E3FB-F9DD-4378-B3E0-BB74BE89E46E}" type="slidenum">
              <a:rPr lang="es-AR" smtClean="0"/>
              <a:pPr/>
              <a:t>10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BA2-BBBD-4B7F-9FC6-7A430DE6C02B}" type="datetimeFigureOut">
              <a:rPr lang="es-AR" smtClean="0"/>
              <a:pPr/>
              <a:t>16/09/2014</a:t>
            </a:fld>
            <a:endParaRPr lang="es-AR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41CDE4-7925-416E-9DA4-D4E90E954DC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BA2-BBBD-4B7F-9FC6-7A430DE6C02B}" type="datetimeFigureOut">
              <a:rPr lang="es-AR" smtClean="0"/>
              <a:pPr/>
              <a:t>16/09/2014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CDE4-7925-416E-9DA4-D4E90E954DC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BA2-BBBD-4B7F-9FC6-7A430DE6C02B}" type="datetimeFigureOut">
              <a:rPr lang="es-AR" smtClean="0"/>
              <a:pPr/>
              <a:t>16/09/2014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CDE4-7925-416E-9DA4-D4E90E954DC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BA2-BBBD-4B7F-9FC6-7A430DE6C02B}" type="datetimeFigureOut">
              <a:rPr lang="es-AR" smtClean="0"/>
              <a:pPr/>
              <a:t>16/09/2014</a:t>
            </a:fld>
            <a:endParaRPr lang="es-A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A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41CDE4-7925-416E-9DA4-D4E90E954DC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BA2-BBBD-4B7F-9FC6-7A430DE6C02B}" type="datetimeFigureOut">
              <a:rPr lang="es-AR" smtClean="0"/>
              <a:pPr/>
              <a:t>16/09/2014</a:t>
            </a:fld>
            <a:endParaRPr lang="es-A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CDE4-7925-416E-9DA4-D4E90E954DC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BA2-BBBD-4B7F-9FC6-7A430DE6C02B}" type="datetimeFigureOut">
              <a:rPr lang="es-AR" smtClean="0"/>
              <a:pPr/>
              <a:t>16/09/2014</a:t>
            </a:fld>
            <a:endParaRPr lang="es-A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CDE4-7925-416E-9DA4-D4E90E954DC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BA2-BBBD-4B7F-9FC6-7A430DE6C02B}" type="datetimeFigureOut">
              <a:rPr lang="es-AR" smtClean="0"/>
              <a:pPr/>
              <a:t>16/09/2014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741CDE4-7925-416E-9DA4-D4E90E954DC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BA2-BBBD-4B7F-9FC6-7A430DE6C02B}" type="datetimeFigureOut">
              <a:rPr lang="es-AR" smtClean="0"/>
              <a:pPr/>
              <a:t>16/09/2014</a:t>
            </a:fld>
            <a:endParaRPr lang="es-A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CDE4-7925-416E-9DA4-D4E90E954DC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BA2-BBBD-4B7F-9FC6-7A430DE6C02B}" type="datetimeFigureOut">
              <a:rPr lang="es-AR" smtClean="0"/>
              <a:pPr/>
              <a:t>16/09/2014</a:t>
            </a:fld>
            <a:endParaRPr lang="es-AR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CDE4-7925-416E-9DA4-D4E90E954DC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BA2-BBBD-4B7F-9FC6-7A430DE6C02B}" type="datetimeFigureOut">
              <a:rPr lang="es-AR" smtClean="0"/>
              <a:pPr/>
              <a:t>16/09/2014</a:t>
            </a:fld>
            <a:endParaRPr lang="es-A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CDE4-7925-416E-9DA4-D4E90E954DC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BBA2-BBBD-4B7F-9FC6-7A430DE6C02B}" type="datetimeFigureOut">
              <a:rPr lang="es-AR" smtClean="0"/>
              <a:pPr/>
              <a:t>16/09/2014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1CDE4-7925-416E-9DA4-D4E90E954DC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B7BBA2-BBBD-4B7F-9FC6-7A430DE6C02B}" type="datetimeFigureOut">
              <a:rPr lang="es-AR" smtClean="0"/>
              <a:pPr/>
              <a:t>16/09/2014</a:t>
            </a:fld>
            <a:endParaRPr lang="es-A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41CDE4-7925-416E-9DA4-D4E90E954DC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TIROIDITIS DE HASHIMOTO</a:t>
            </a:r>
            <a:endParaRPr lang="es-AR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908720"/>
            <a:ext cx="2969295" cy="4365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laboratorio</a:t>
            </a:r>
            <a:endParaRPr lang="es-AR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882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AR" b="1" u="sng" dirty="0" smtClean="0">
                <a:solidFill>
                  <a:schemeClr val="accent1">
                    <a:lumMod val="75000"/>
                  </a:schemeClr>
                </a:solidFill>
              </a:rPr>
              <a:t>HORMONAS TIROIDEAS</a:t>
            </a:r>
            <a:r>
              <a:rPr lang="es-AR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s-AR" dirty="0" smtClean="0"/>
              <a:t>Determinación de</a:t>
            </a:r>
            <a:r>
              <a:rPr lang="es-AR" b="1" dirty="0" smtClean="0"/>
              <a:t> TSH </a:t>
            </a:r>
            <a:r>
              <a:rPr lang="es-AR" dirty="0" smtClean="0"/>
              <a:t>(elevada) y </a:t>
            </a:r>
            <a:r>
              <a:rPr lang="es-AR" b="1" dirty="0" smtClean="0"/>
              <a:t>T4 LIBRE </a:t>
            </a:r>
            <a:r>
              <a:rPr lang="es-AR" dirty="0" smtClean="0"/>
              <a:t>(baja). Aunque pueden presentarse con </a:t>
            </a:r>
            <a:r>
              <a:rPr lang="es-AR" dirty="0" err="1" smtClean="0"/>
              <a:t>eufunción</a:t>
            </a:r>
            <a:r>
              <a:rPr lang="es-AR" dirty="0" smtClean="0"/>
              <a:t> o hipertiroidismo.</a:t>
            </a:r>
            <a:endParaRPr lang="es-AR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s-AR" b="1" u="sng" dirty="0" smtClean="0">
                <a:solidFill>
                  <a:schemeClr val="accent1">
                    <a:lumMod val="75000"/>
                  </a:schemeClr>
                </a:solidFill>
              </a:rPr>
              <a:t>ANTICUERPOS</a:t>
            </a:r>
          </a:p>
          <a:p>
            <a:r>
              <a:rPr lang="es-AR" u="sng" dirty="0" smtClean="0"/>
              <a:t> </a:t>
            </a:r>
            <a:endParaRPr lang="es-AR" u="sng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2924944"/>
            <a:ext cx="72728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u="sng" dirty="0" smtClean="0"/>
              <a:t>Tres antígenos principales que estimulan producción de anticuerpos:</a:t>
            </a:r>
          </a:p>
          <a:p>
            <a:endParaRPr lang="es-ES" dirty="0" smtClean="0"/>
          </a:p>
          <a:p>
            <a:r>
              <a:rPr lang="es-ES" dirty="0" smtClean="0"/>
              <a:t>                       </a:t>
            </a:r>
          </a:p>
          <a:p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endParaRPr lang="es-ES" dirty="0"/>
          </a:p>
        </p:txBody>
      </p:sp>
      <p:sp>
        <p:nvSpPr>
          <p:cNvPr id="13" name="12 Flecha a la derecha con muesca"/>
          <p:cNvSpPr/>
          <p:nvPr/>
        </p:nvSpPr>
        <p:spPr>
          <a:xfrm>
            <a:off x="1331640" y="4293096"/>
            <a:ext cx="467544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a la derecha con muesca"/>
          <p:cNvSpPr/>
          <p:nvPr/>
        </p:nvSpPr>
        <p:spPr>
          <a:xfrm>
            <a:off x="1331640" y="4581128"/>
            <a:ext cx="467544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 la derecha con muesca"/>
          <p:cNvSpPr/>
          <p:nvPr/>
        </p:nvSpPr>
        <p:spPr>
          <a:xfrm>
            <a:off x="1331640" y="4869160"/>
            <a:ext cx="467544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1331640" y="42930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PEROXIDASA TIROIDEA</a:t>
            </a:r>
            <a:r>
              <a:rPr lang="es-ES" dirty="0" smtClean="0"/>
              <a:t>: 90-95%</a:t>
            </a:r>
          </a:p>
          <a:p>
            <a:r>
              <a:rPr lang="es-ES" dirty="0" smtClean="0"/>
              <a:t>        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TIROGLOBULINA</a:t>
            </a:r>
            <a:r>
              <a:rPr lang="es-ES" dirty="0" smtClean="0"/>
              <a:t>: 70-80%</a:t>
            </a:r>
          </a:p>
          <a:p>
            <a:r>
              <a:rPr lang="es-ES" dirty="0" smtClean="0"/>
              <a:t>        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RECEPTOR DE TSH</a:t>
            </a:r>
            <a:r>
              <a:rPr lang="es-ES" dirty="0" smtClean="0"/>
              <a:t>: 0-20%</a:t>
            </a:r>
          </a:p>
          <a:p>
            <a:r>
              <a:rPr lang="es-ES" dirty="0" smtClean="0"/>
              <a:t>                   </a:t>
            </a:r>
            <a:endParaRPr lang="es-ES" dirty="0"/>
          </a:p>
        </p:txBody>
      </p:sp>
      <p:pic>
        <p:nvPicPr>
          <p:cNvPr id="19" name="18 Imagen" descr="slide-12-728.jpg"/>
          <p:cNvPicPr>
            <a:picLocks noChangeAspect="1"/>
          </p:cNvPicPr>
          <p:nvPr/>
        </p:nvPicPr>
        <p:blipFill>
          <a:blip r:embed="rId3" cstate="print"/>
          <a:srcRect l="52077" t="23693" r="8462" b="19539"/>
          <a:stretch>
            <a:fillRect/>
          </a:stretch>
        </p:blipFill>
        <p:spPr>
          <a:xfrm>
            <a:off x="5121736" y="3381626"/>
            <a:ext cx="2906648" cy="3136121"/>
          </a:xfrm>
          <a:prstGeom prst="rect">
            <a:avLst/>
          </a:prstGeom>
        </p:spPr>
      </p:pic>
      <p:pic>
        <p:nvPicPr>
          <p:cNvPr id="10" name="Picture 2" descr="C:\Users\Fiorito\Desktop\loguit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3" grpId="0" animBg="1"/>
      <p:bldP spid="14" grpId="0" animBg="1"/>
      <p:bldP spid="15" grpId="0" animBg="1"/>
      <p:bldP spid="1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ANTICUERPOS</a:t>
            </a:r>
            <a:r>
              <a:rPr lang="es-AR" b="1" u="sng" dirty="0" smtClean="0"/>
              <a:t/>
            </a:r>
            <a:br>
              <a:rPr lang="es-AR" b="1" u="sng" dirty="0" smtClean="0"/>
            </a:br>
            <a:endParaRPr lang="es-E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5616624"/>
          </a:xfrm>
        </p:spPr>
        <p:txBody>
          <a:bodyPr>
            <a:normAutofit/>
          </a:bodyPr>
          <a:lstStyle/>
          <a:p>
            <a:pPr>
              <a:buNone/>
            </a:pPr>
            <a:endParaRPr lang="es-AR" dirty="0" smtClean="0">
              <a:latin typeface="Andalus" pitchFamily="18" charset="-78"/>
              <a:cs typeface="Andalus" pitchFamily="18" charset="-78"/>
            </a:endParaRPr>
          </a:p>
          <a:p>
            <a:pPr algn="just"/>
            <a:r>
              <a:rPr lang="es-AR" dirty="0" smtClean="0">
                <a:latin typeface="Andalus" pitchFamily="18" charset="-78"/>
                <a:cs typeface="Andalus" pitchFamily="18" charset="-78"/>
              </a:rPr>
              <a:t>Un pequeño porcentaje de pacientes con </a:t>
            </a:r>
            <a:r>
              <a:rPr lang="es-AR" b="1" dirty="0" smtClean="0">
                <a:latin typeface="Andalus" pitchFamily="18" charset="-78"/>
                <a:cs typeface="Andalus" pitchFamily="18" charset="-78"/>
              </a:rPr>
              <a:t>tiroiditis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 de Hashimoto puede </a:t>
            </a:r>
            <a:r>
              <a:rPr lang="es-AR" b="1" dirty="0" smtClean="0">
                <a:latin typeface="Andalus" pitchFamily="18" charset="-78"/>
                <a:cs typeface="Andalus" pitchFamily="18" charset="-78"/>
              </a:rPr>
              <a:t>no presentar anticuerpos.</a:t>
            </a:r>
          </a:p>
          <a:p>
            <a:pPr algn="just"/>
            <a:r>
              <a:rPr lang="es-AR" dirty="0" smtClean="0">
                <a:latin typeface="Andalus" pitchFamily="18" charset="-78"/>
                <a:cs typeface="Andalus" pitchFamily="18" charset="-78"/>
              </a:rPr>
              <a:t> Un porcentaje de la </a:t>
            </a:r>
            <a:r>
              <a:rPr lang="es-AR" b="1" dirty="0" smtClean="0">
                <a:latin typeface="Andalus" pitchFamily="18" charset="-78"/>
                <a:cs typeface="Andalus" pitchFamily="18" charset="-78"/>
              </a:rPr>
              <a:t>población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 puede también tener estos </a:t>
            </a:r>
            <a:r>
              <a:rPr lang="es-AR" b="1" dirty="0" smtClean="0">
                <a:latin typeface="Andalus" pitchFamily="18" charset="-78"/>
                <a:cs typeface="Andalus" pitchFamily="18" charset="-78"/>
              </a:rPr>
              <a:t>anticuerpos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 sin desarrollar tiroiditis de Hashimoto </a:t>
            </a:r>
          </a:p>
          <a:p>
            <a:pPr algn="just"/>
            <a:r>
              <a:rPr lang="es-AR" dirty="0" smtClean="0">
                <a:latin typeface="Andalus" pitchFamily="18" charset="-78"/>
                <a:cs typeface="Andalus" pitchFamily="18" charset="-78"/>
              </a:rPr>
              <a:t>Existen pacientes con </a:t>
            </a:r>
            <a:r>
              <a:rPr lang="es-AR" b="1" dirty="0" smtClean="0">
                <a:latin typeface="Andalus" pitchFamily="18" charset="-78"/>
                <a:cs typeface="Andalus" pitchFamily="18" charset="-78"/>
              </a:rPr>
              <a:t>anticuerpos positivos sin clínica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 evidente.</a:t>
            </a:r>
          </a:p>
        </p:txBody>
      </p:sp>
      <p:pic>
        <p:nvPicPr>
          <p:cNvPr id="5" name="Picture 2" descr="C:\Users\Fiorito\Desktop\logui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HISTOLOGÍA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686800" cy="18028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AR" sz="28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41277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484784"/>
            <a:ext cx="3984104" cy="298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"/>
          <p:cNvSpPr/>
          <p:nvPr/>
        </p:nvSpPr>
        <p:spPr>
          <a:xfrm>
            <a:off x="323528" y="4581128"/>
            <a:ext cx="8604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Infiltrado inflamatorio mononuclear con predominio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linfocitico</a:t>
            </a:r>
          </a:p>
          <a:p>
            <a:pPr algn="ctr">
              <a:buFont typeface="Arial" pitchFamily="34" charset="0"/>
              <a:buChar char="•"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Reemplazo del parénquima normal </a:t>
            </a:r>
          </a:p>
          <a:p>
            <a:pPr algn="ctr">
              <a:buFont typeface="Arial" pitchFamily="34" charset="0"/>
              <a:buChar char="•"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Presencia de nódulos linfoides con centros germinales</a:t>
            </a:r>
          </a:p>
          <a:p>
            <a:pPr algn="ctr">
              <a:buFont typeface="Arial" pitchFamily="34" charset="0"/>
              <a:buChar char="•"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Folículos tiroideos marcadamente atróficos</a:t>
            </a:r>
          </a:p>
          <a:p>
            <a:pPr algn="ctr">
              <a:buFont typeface="Arial" pitchFamily="34" charset="0"/>
              <a:buChar char="•"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Escaso material coloide en su interior 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8" name="Picture 2" descr="C:\Users\Fiorito\Desktop\loguit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Formas de presentación</a:t>
            </a:r>
            <a:endParaRPr lang="es-AR" dirty="0"/>
          </a:p>
        </p:txBody>
      </p:sp>
      <p:sp>
        <p:nvSpPr>
          <p:cNvPr id="4" name="3 CuadroTexto"/>
          <p:cNvSpPr txBox="1"/>
          <p:nvPr/>
        </p:nvSpPr>
        <p:spPr>
          <a:xfrm>
            <a:off x="3258835" y="2119772"/>
            <a:ext cx="2232248" cy="369332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/>
              <a:t>HASHIMOTO</a:t>
            </a:r>
            <a:endParaRPr lang="es-AR" b="1" dirty="0"/>
          </a:p>
        </p:txBody>
      </p:sp>
      <p:sp>
        <p:nvSpPr>
          <p:cNvPr id="5" name="4 Flecha derecha"/>
          <p:cNvSpPr/>
          <p:nvPr/>
        </p:nvSpPr>
        <p:spPr>
          <a:xfrm rot="9174693">
            <a:off x="1849157" y="2689116"/>
            <a:ext cx="54718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0" y="3225934"/>
            <a:ext cx="2088232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Hipotiroidismo</a:t>
            </a:r>
            <a:endParaRPr lang="es-AR" dirty="0"/>
          </a:p>
        </p:txBody>
      </p:sp>
      <p:sp>
        <p:nvSpPr>
          <p:cNvPr id="7" name="6 Flecha derecha"/>
          <p:cNvSpPr/>
          <p:nvPr/>
        </p:nvSpPr>
        <p:spPr>
          <a:xfrm rot="1484958">
            <a:off x="6130331" y="2534841"/>
            <a:ext cx="483059" cy="39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CuadroTexto"/>
          <p:cNvSpPr txBox="1"/>
          <p:nvPr/>
        </p:nvSpPr>
        <p:spPr>
          <a:xfrm>
            <a:off x="6834997" y="2920293"/>
            <a:ext cx="2088232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Eutiroidismo</a:t>
            </a:r>
            <a:endParaRPr 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375756" y="3619515"/>
            <a:ext cx="2088232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Hipertiroidismo</a:t>
            </a:r>
            <a:endParaRPr lang="es-A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075716" y="3595266"/>
            <a:ext cx="2088232" cy="369332"/>
          </a:xfrm>
          <a:prstGeom prst="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Tirotoxicosis</a:t>
            </a:r>
            <a:endParaRPr lang="es-AR" dirty="0"/>
          </a:p>
        </p:txBody>
      </p:sp>
      <p:sp>
        <p:nvSpPr>
          <p:cNvPr id="14" name="13 Flecha derecha"/>
          <p:cNvSpPr/>
          <p:nvPr/>
        </p:nvSpPr>
        <p:spPr>
          <a:xfrm rot="2519748">
            <a:off x="5149460" y="2978110"/>
            <a:ext cx="50405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Flecha derecha"/>
          <p:cNvSpPr/>
          <p:nvPr/>
        </p:nvSpPr>
        <p:spPr>
          <a:xfrm rot="6855302">
            <a:off x="3278704" y="2893744"/>
            <a:ext cx="50405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15 Flecha derecha"/>
          <p:cNvSpPr/>
          <p:nvPr/>
        </p:nvSpPr>
        <p:spPr>
          <a:xfrm rot="5400000">
            <a:off x="708650" y="3871543"/>
            <a:ext cx="50405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16 Rectángulo redondeado"/>
          <p:cNvSpPr/>
          <p:nvPr/>
        </p:nvSpPr>
        <p:spPr>
          <a:xfrm>
            <a:off x="173994" y="4581128"/>
            <a:ext cx="1573368" cy="1614666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Enfermedad de larga evolución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18" name="17 Flecha abajo"/>
          <p:cNvSpPr/>
          <p:nvPr/>
        </p:nvSpPr>
        <p:spPr>
          <a:xfrm>
            <a:off x="3194890" y="4323628"/>
            <a:ext cx="449964" cy="51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Rectángulo redondeado"/>
          <p:cNvSpPr/>
          <p:nvPr/>
        </p:nvSpPr>
        <p:spPr>
          <a:xfrm>
            <a:off x="2470068" y="5085184"/>
            <a:ext cx="1904891" cy="827105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</a:rPr>
              <a:t>“</a:t>
            </a:r>
            <a:r>
              <a:rPr lang="es-AR" sz="1600" b="1" dirty="0" smtClean="0">
                <a:solidFill>
                  <a:schemeClr val="tx1"/>
                </a:solidFill>
              </a:rPr>
              <a:t>HASHIGRAVES”</a:t>
            </a:r>
            <a:endParaRPr lang="es-AR" sz="1600" b="1" dirty="0">
              <a:solidFill>
                <a:schemeClr val="tx1"/>
              </a:solidFill>
            </a:endParaRPr>
          </a:p>
        </p:txBody>
      </p:sp>
      <p:sp>
        <p:nvSpPr>
          <p:cNvPr id="21" name="20 Flecha abajo"/>
          <p:cNvSpPr/>
          <p:nvPr/>
        </p:nvSpPr>
        <p:spPr>
          <a:xfrm>
            <a:off x="5845341" y="4166819"/>
            <a:ext cx="449964" cy="51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Rectángulo redondeado"/>
          <p:cNvSpPr/>
          <p:nvPr/>
        </p:nvSpPr>
        <p:spPr>
          <a:xfrm>
            <a:off x="5075716" y="5085184"/>
            <a:ext cx="2232588" cy="901878"/>
          </a:xfrm>
          <a:prstGeom prst="round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 smtClean="0">
                <a:solidFill>
                  <a:schemeClr val="tx1"/>
                </a:solidFill>
              </a:rPr>
              <a:t>HASHITOXICOSIS</a:t>
            </a:r>
            <a:endParaRPr lang="es-AR" sz="1600" b="1" dirty="0">
              <a:solidFill>
                <a:schemeClr val="tx1"/>
              </a:solidFill>
            </a:endParaRPr>
          </a:p>
        </p:txBody>
      </p:sp>
      <p:pic>
        <p:nvPicPr>
          <p:cNvPr id="19" name="Picture 2" descr="C:\Users\Fiorito\Desktop\logui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545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TRATAMIENTO ENFERMEDAD DE </a:t>
            </a:r>
            <a:r>
              <a:rPr lang="es-AR" dirty="0" err="1" smtClean="0"/>
              <a:t>hashimoto</a:t>
            </a:r>
            <a:endParaRPr lang="es-AR" dirty="0"/>
          </a:p>
        </p:txBody>
      </p:sp>
      <p:sp>
        <p:nvSpPr>
          <p:cNvPr id="4" name="Rectangle 3"/>
          <p:cNvSpPr/>
          <p:nvPr/>
        </p:nvSpPr>
        <p:spPr>
          <a:xfrm>
            <a:off x="539552" y="1556792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>
                <a:latin typeface="Andalus" pitchFamily="18" charset="-78"/>
                <a:cs typeface="Andalus" pitchFamily="18" charset="-78"/>
              </a:rPr>
              <a:t>El </a:t>
            </a:r>
            <a:r>
              <a:rPr lang="es-AR" sz="2400" i="1" dirty="0">
                <a:latin typeface="Andalus" pitchFamily="18" charset="-78"/>
                <a:cs typeface="Andalus" pitchFamily="18" charset="-78"/>
              </a:rPr>
              <a:t>tratamiento de elección es </a:t>
            </a:r>
            <a:r>
              <a:rPr lang="es-AR" sz="2400" b="1" i="1" dirty="0">
                <a:latin typeface="Andalus" pitchFamily="18" charset="-78"/>
                <a:cs typeface="Andalus" pitchFamily="18" charset="-78"/>
              </a:rPr>
              <a:t>la sustitución con </a:t>
            </a:r>
            <a:r>
              <a:rPr lang="es-AR" sz="2400" b="1" i="1" dirty="0" err="1">
                <a:latin typeface="Andalus" pitchFamily="18" charset="-78"/>
                <a:cs typeface="Andalus" pitchFamily="18" charset="-78"/>
              </a:rPr>
              <a:t>levotiroxina</a:t>
            </a:r>
            <a:r>
              <a:rPr lang="es-AR" sz="2400" b="1" i="1" dirty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ctr"/>
            <a:r>
              <a:rPr lang="es-AR" sz="2400" dirty="0">
                <a:latin typeface="Andalus" pitchFamily="18" charset="-78"/>
                <a:cs typeface="Andalus" pitchFamily="18" charset="-78"/>
              </a:rPr>
              <a:t>El objetivo es disminuir los síntomas adjudicados</a:t>
            </a:r>
          </a:p>
          <a:p>
            <a:pPr algn="ctr"/>
            <a:r>
              <a:rPr lang="es-AR" sz="2400" dirty="0">
                <a:latin typeface="Andalus" pitchFamily="18" charset="-78"/>
                <a:cs typeface="Andalus" pitchFamily="18" charset="-78"/>
              </a:rPr>
              <a:t>a la disfunción y normalizar TSH.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691680" y="3356992"/>
            <a:ext cx="5832648" cy="1384995"/>
          </a:xfrm>
          <a:prstGeom prst="rect">
            <a:avLst/>
          </a:prstGeom>
          <a:solidFill>
            <a:schemeClr val="accent1">
              <a:alpha val="49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ndalus" pitchFamily="18" charset="-78"/>
                <a:cs typeface="Andalus" pitchFamily="18" charset="-78"/>
              </a:rPr>
              <a:t>POSOLOGÍA :-1,3 </a:t>
            </a:r>
            <a:r>
              <a:rPr lang="es-ES" sz="2800" dirty="0" err="1" smtClean="0">
                <a:latin typeface="Andalus" pitchFamily="18" charset="-78"/>
                <a:cs typeface="Andalus" pitchFamily="18" charset="-78"/>
              </a:rPr>
              <a:t>ug</a:t>
            </a:r>
            <a:r>
              <a:rPr lang="es-ES" sz="2800" dirty="0" smtClean="0">
                <a:latin typeface="Andalus" pitchFamily="18" charset="-78"/>
                <a:cs typeface="Andalus" pitchFamily="18" charset="-78"/>
              </a:rPr>
              <a:t>/kg/día</a:t>
            </a:r>
          </a:p>
          <a:p>
            <a:r>
              <a:rPr lang="es-ES" sz="2800" dirty="0" smtClean="0">
                <a:latin typeface="Andalus" pitchFamily="18" charset="-78"/>
                <a:cs typeface="Andalus" pitchFamily="18" charset="-78"/>
              </a:rPr>
              <a:t>                       -Dosis única en ayunas</a:t>
            </a:r>
          </a:p>
          <a:p>
            <a:r>
              <a:rPr lang="es-ES" sz="2800" dirty="0" smtClean="0">
                <a:latin typeface="Andalus" pitchFamily="18" charset="-78"/>
                <a:cs typeface="Andalus" pitchFamily="18" charset="-78"/>
              </a:rPr>
              <a:t>                       -Vida media prolongada</a:t>
            </a:r>
            <a:endParaRPr lang="es-ES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5229200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latin typeface="Andalus" pitchFamily="18" charset="-78"/>
                <a:cs typeface="Andalus" pitchFamily="18" charset="-78"/>
              </a:rPr>
              <a:t>En pacientes de edad avanzada, con cardiopatía coronaria y aquellos con hipotiroidismo severo o de larga evolución, se requieren cuidados especiales cuando se inicia el tratamiento con hormonas tiroideas: el tratamiento comienza con una dosis baja, que se va incrementando lentamente y a intervalos prolongados</a:t>
            </a:r>
            <a:endParaRPr lang="es-E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7" name="Picture 2" descr="C:\Users\Fiorito\Desktop\logui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 animBg="1"/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tratamiento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AR" dirty="0" smtClean="0"/>
              <a:t>Generalmente, </a:t>
            </a:r>
            <a:r>
              <a:rPr lang="es-AR" i="1" dirty="0" smtClean="0"/>
              <a:t>el tratamiento con </a:t>
            </a:r>
            <a:r>
              <a:rPr lang="es-AR" i="1" dirty="0" err="1" smtClean="0"/>
              <a:t>levotiroxina</a:t>
            </a:r>
            <a:r>
              <a:rPr lang="es-AR" i="1" dirty="0" smtClean="0"/>
              <a:t> </a:t>
            </a:r>
            <a:r>
              <a:rPr lang="es-AR" b="1" i="1" dirty="0" smtClean="0"/>
              <a:t>no altera la concentración de anticuerpos anti tiroideos.</a:t>
            </a:r>
            <a:endParaRPr lang="es-AR" dirty="0" smtClean="0"/>
          </a:p>
          <a:p>
            <a:pPr algn="just"/>
            <a:r>
              <a:rPr lang="es-AR" dirty="0" smtClean="0"/>
              <a:t>Por esta razón, no se indica la </a:t>
            </a:r>
            <a:r>
              <a:rPr lang="es-AR" dirty="0" err="1" smtClean="0"/>
              <a:t>levotiroxina</a:t>
            </a:r>
            <a:r>
              <a:rPr lang="es-AR" dirty="0" smtClean="0"/>
              <a:t> con este objetivo y </a:t>
            </a:r>
            <a:r>
              <a:rPr lang="es-AR" i="1" dirty="0" smtClean="0"/>
              <a:t>tampoco se aconseja la monitorización de anticuerpos una vez que el diagnóstico de Tiroiditis </a:t>
            </a:r>
            <a:r>
              <a:rPr lang="es-AR" dirty="0" smtClean="0"/>
              <a:t>de Hashimoto está establecido.</a:t>
            </a:r>
            <a:endParaRPr lang="es-ES" dirty="0"/>
          </a:p>
        </p:txBody>
      </p:sp>
      <p:pic>
        <p:nvPicPr>
          <p:cNvPr id="4" name="Picture 2" descr="C:\Users\Fiorito\Desktop\logui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212976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es-ES" sz="5400" dirty="0" smtClean="0"/>
              <a:t>HASHITOXICOSIS</a:t>
            </a:r>
            <a:endParaRPr lang="es-ES" sz="5400" dirty="0"/>
          </a:p>
        </p:txBody>
      </p:sp>
      <p:pic>
        <p:nvPicPr>
          <p:cNvPr id="3" name="Picture 2" descr="C:\Users\Fiorito\Desktop\logui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HASHITOXICOSIS</a:t>
            </a:r>
            <a:endParaRPr lang="es-AR" dirty="0"/>
          </a:p>
        </p:txBody>
      </p:sp>
      <p:sp>
        <p:nvSpPr>
          <p:cNvPr id="5" name="Rectangle 4"/>
          <p:cNvSpPr/>
          <p:nvPr/>
        </p:nvSpPr>
        <p:spPr>
          <a:xfrm>
            <a:off x="311835" y="544522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107504" y="3687901"/>
            <a:ext cx="9036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es-AR" sz="2800" dirty="0" smtClean="0">
                <a:latin typeface="Andalus" pitchFamily="18" charset="-78"/>
                <a:cs typeface="Andalus" pitchFamily="18" charset="-78"/>
              </a:rPr>
              <a:t>2-4</a:t>
            </a:r>
            <a:r>
              <a:rPr lang="es-AR" sz="2800" dirty="0">
                <a:latin typeface="Andalus" pitchFamily="18" charset="-78"/>
                <a:cs typeface="Andalus" pitchFamily="18" charset="-78"/>
              </a:rPr>
              <a:t>% de los pacientes con tiroiditis de </a:t>
            </a:r>
            <a:r>
              <a:rPr lang="es-AR" sz="2800" dirty="0" smtClean="0">
                <a:latin typeface="Andalus" pitchFamily="18" charset="-78"/>
                <a:cs typeface="Andalus" pitchFamily="18" charset="-78"/>
              </a:rPr>
              <a:t>Hashimoto. 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es-AR" sz="2800" dirty="0" smtClean="0">
              <a:solidFill>
                <a:srgbClr val="4E3B30"/>
              </a:solidFill>
              <a:latin typeface="Andalus" pitchFamily="18" charset="-78"/>
              <a:cs typeface="Andalus" pitchFamily="18" charset="-78"/>
            </a:endParaRPr>
          </a:p>
          <a:p>
            <a:pPr marL="285750" indent="-285750" algn="ctr"/>
            <a:r>
              <a:rPr lang="es-AR" sz="2800" dirty="0" smtClean="0">
                <a:solidFill>
                  <a:srgbClr val="4E3B30"/>
                </a:solidFill>
                <a:latin typeface="Andalus" pitchFamily="18" charset="-78"/>
                <a:cs typeface="Andalus" pitchFamily="18" charset="-78"/>
              </a:rPr>
              <a:t>En </a:t>
            </a:r>
            <a:r>
              <a:rPr lang="es-AR" sz="2800" dirty="0">
                <a:solidFill>
                  <a:srgbClr val="4E3B30"/>
                </a:solidFill>
                <a:latin typeface="Andalus" pitchFamily="18" charset="-78"/>
                <a:cs typeface="Andalus" pitchFamily="18" charset="-78"/>
              </a:rPr>
              <a:t>lugar de diagnosticarse en la fase hipotiroidea, se diagnostica en la fase de </a:t>
            </a:r>
            <a:r>
              <a:rPr lang="es-AR" sz="2800" dirty="0" smtClean="0">
                <a:solidFill>
                  <a:srgbClr val="4E3B30"/>
                </a:solidFill>
                <a:latin typeface="Andalus" pitchFamily="18" charset="-78"/>
                <a:cs typeface="Andalus" pitchFamily="18" charset="-78"/>
              </a:rPr>
              <a:t>hipertiroidismo</a:t>
            </a:r>
            <a:endParaRPr lang="es-AR" sz="2800" u="sng" dirty="0" smtClean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AR" sz="2400" dirty="0" smtClean="0">
              <a:latin typeface="Andalus" pitchFamily="18" charset="-78"/>
              <a:cs typeface="Andalus" pitchFamily="18" charset="-78"/>
            </a:endParaRPr>
          </a:p>
          <a:p>
            <a:pPr marL="285750" indent="-285750"/>
            <a:endParaRPr lang="es-AR" sz="2400" dirty="0" smtClean="0">
              <a:latin typeface="Andalus" pitchFamily="18" charset="-78"/>
              <a:cs typeface="Andalus" pitchFamily="18" charset="-78"/>
            </a:endParaRPr>
          </a:p>
          <a:p>
            <a:endParaRPr lang="es-AR" sz="2000" dirty="0"/>
          </a:p>
          <a:p>
            <a:endParaRPr lang="es-AR" sz="2000" dirty="0"/>
          </a:p>
        </p:txBody>
      </p:sp>
      <p:sp>
        <p:nvSpPr>
          <p:cNvPr id="3" name="2 Rectángulo"/>
          <p:cNvSpPr/>
          <p:nvPr/>
        </p:nvSpPr>
        <p:spPr>
          <a:xfrm>
            <a:off x="323528" y="1412776"/>
            <a:ext cx="8496944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chemeClr val="accent1">
                <a:shade val="50000"/>
                <a:alpha val="94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latin typeface="Andalus" pitchFamily="18" charset="-78"/>
                <a:cs typeface="Andalus" pitchFamily="18" charset="-78"/>
              </a:rPr>
              <a:t>Tirotoxicosis </a:t>
            </a:r>
            <a:r>
              <a:rPr lang="es-ES" sz="3200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transitoria </a:t>
            </a:r>
            <a:r>
              <a:rPr lang="es-ES" sz="3200" b="1" dirty="0" smtClean="0">
                <a:latin typeface="Andalus" pitchFamily="18" charset="-78"/>
                <a:cs typeface="Andalus" pitchFamily="18" charset="-78"/>
              </a:rPr>
              <a:t>en la </a:t>
            </a:r>
            <a:r>
              <a:rPr lang="es-ES" sz="3200" b="1" dirty="0">
                <a:latin typeface="Andalus" pitchFamily="18" charset="-78"/>
                <a:cs typeface="Andalus" pitchFamily="18" charset="-78"/>
              </a:rPr>
              <a:t>tiroiditis crónica autoinmune</a:t>
            </a:r>
            <a:endParaRPr lang="es-AR" sz="3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4211960" y="2780928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C:\Users\Fiorito\Desktop\logui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359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fisiopatología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916832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1115616" y="465313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b="1" i="1" dirty="0">
                <a:solidFill>
                  <a:srgbClr val="4E3B30"/>
                </a:solidFill>
                <a:latin typeface="Andalus" pitchFamily="18" charset="-78"/>
                <a:cs typeface="Andalus" pitchFamily="18" charset="-78"/>
              </a:rPr>
              <a:t>Estos estallidos de las hormonas tiroideas son responsables de los síntomas de hipertiroidismo </a:t>
            </a:r>
            <a:endParaRPr lang="es-AR" sz="3200" b="1" i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Llamada de flecha hacia abajo"/>
          <p:cNvSpPr/>
          <p:nvPr/>
        </p:nvSpPr>
        <p:spPr>
          <a:xfrm>
            <a:off x="179512" y="1484784"/>
            <a:ext cx="8784976" cy="2880320"/>
          </a:xfrm>
          <a:prstGeom prst="downArrowCallou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4E3B30"/>
                </a:solidFill>
                <a:latin typeface="Andalus" pitchFamily="18" charset="-78"/>
                <a:cs typeface="Andalus" pitchFamily="18" charset="-78"/>
              </a:rPr>
              <a:t>Inflamación destructiva de la glándula tiroides que causa la "fuga" de hormonas en la sangre por daño de folículos tiroideos con liberación excesiva de hormonas. </a:t>
            </a:r>
            <a:endParaRPr lang="es-ES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Picture 2" descr="C:\Users\Fiorito\Desktop\logui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450467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clínica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24745"/>
            <a:ext cx="8640960" cy="345638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3400" dirty="0" smtClean="0">
                <a:latin typeface="Andalus" pitchFamily="18" charset="-78"/>
                <a:cs typeface="Andalus" pitchFamily="18" charset="-78"/>
              </a:rPr>
              <a:t>Clásicamente </a:t>
            </a:r>
            <a:r>
              <a:rPr lang="es-ES" sz="3400" dirty="0">
                <a:latin typeface="Andalus" pitchFamily="18" charset="-78"/>
                <a:cs typeface="Andalus" pitchFamily="18" charset="-78"/>
              </a:rPr>
              <a:t>los pacientes presentan </a:t>
            </a:r>
            <a:r>
              <a:rPr lang="es-ES" sz="3400" b="1" dirty="0">
                <a:latin typeface="Andalus" pitchFamily="18" charset="-78"/>
                <a:cs typeface="Andalus" pitchFamily="18" charset="-78"/>
              </a:rPr>
              <a:t>hipertiroidismo leve o moderado. </a:t>
            </a:r>
            <a:endParaRPr lang="es-ES" sz="3400" b="1" dirty="0" smtClean="0"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None/>
            </a:pPr>
            <a:endParaRPr lang="es-ES" sz="3400" b="1" dirty="0" smtClean="0"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None/>
            </a:pPr>
            <a:endParaRPr lang="es-ES" sz="3400" b="1" dirty="0" smtClean="0"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None/>
            </a:pPr>
            <a:r>
              <a:rPr lang="es-ES" sz="3400" b="1" dirty="0" smtClean="0">
                <a:latin typeface="Andalus" pitchFamily="18" charset="-78"/>
                <a:cs typeface="Andalus" pitchFamily="18" charset="-78"/>
              </a:rPr>
              <a:t>Manifestaciones cardiovasculares, digestivas, SNC, cutáneas, respiratorias, óseas, hematológicas.</a:t>
            </a:r>
          </a:p>
          <a:p>
            <a:pPr marL="0" indent="0" algn="ctr">
              <a:buNone/>
            </a:pPr>
            <a:endParaRPr lang="es-ES" sz="3400" dirty="0" smtClean="0"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None/>
            </a:pPr>
            <a:endParaRPr lang="es-ES" sz="3400" dirty="0" smtClean="0">
              <a:latin typeface="Andalus" pitchFamily="18" charset="-78"/>
              <a:cs typeface="Andalus" pitchFamily="18" charset="-78"/>
            </a:endParaRPr>
          </a:p>
          <a:p>
            <a:pPr marL="0" indent="0" algn="ctr">
              <a:buNone/>
            </a:pPr>
            <a:endParaRPr lang="es-ES" dirty="0" smtClean="0"/>
          </a:p>
          <a:p>
            <a:pPr algn="ctr"/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1187624" y="5301208"/>
            <a:ext cx="6858000" cy="1338828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s-ES" sz="2700" dirty="0" smtClean="0">
                <a:solidFill>
                  <a:srgbClr val="4E3B30"/>
                </a:solidFill>
                <a:latin typeface="Andalus" pitchFamily="18" charset="-78"/>
                <a:cs typeface="Andalus" pitchFamily="18" charset="-78"/>
              </a:rPr>
              <a:t>Sin embargo, las características clínicas y la semiología son sólo indicadores sutiles en el diagnóstico</a:t>
            </a:r>
            <a:r>
              <a:rPr lang="es-ES" sz="2700" dirty="0" smtClean="0">
                <a:solidFill>
                  <a:srgbClr val="4E3B30"/>
                </a:solidFill>
              </a:rPr>
              <a:t>.</a:t>
            </a:r>
            <a:endParaRPr lang="es-AR" sz="2700" dirty="0">
              <a:solidFill>
                <a:srgbClr val="4E3B30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>
            <a:off x="3923928" y="2276872"/>
            <a:ext cx="86409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2" descr="C:\Users\Fiorito\Desktop\logui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933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196752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es-ES" dirty="0" smtClean="0">
                <a:latin typeface="Andalus" pitchFamily="18" charset="-78"/>
                <a:cs typeface="Andalus" pitchFamily="18" charset="-78"/>
              </a:rPr>
              <a:t>También llamada </a:t>
            </a:r>
            <a:r>
              <a:rPr lang="es-ES" b="1" dirty="0" smtClean="0">
                <a:latin typeface="Andalus" pitchFamily="18" charset="-78"/>
                <a:cs typeface="Andalus" pitchFamily="18" charset="-78"/>
              </a:rPr>
              <a:t>Tiroiditis Crónica</a:t>
            </a:r>
            <a:r>
              <a:rPr lang="es-ES" dirty="0" smtClean="0">
                <a:latin typeface="Andalus" pitchFamily="18" charset="-78"/>
                <a:cs typeface="Andalus" pitchFamily="18" charset="-78"/>
              </a:rPr>
              <a:t>; </a:t>
            </a:r>
            <a:r>
              <a:rPr lang="es-ES" b="1" dirty="0" smtClean="0">
                <a:latin typeface="Andalus" pitchFamily="18" charset="-78"/>
                <a:cs typeface="Andalus" pitchFamily="18" charset="-78"/>
              </a:rPr>
              <a:t>Tiroiditis Linfocitaria; Tiroiditis Autoinmune; Bocio </a:t>
            </a:r>
            <a:r>
              <a:rPr lang="es-ES" b="1" dirty="0" err="1" smtClean="0">
                <a:latin typeface="Andalus" pitchFamily="18" charset="-78"/>
                <a:cs typeface="Andalus" pitchFamily="18" charset="-78"/>
              </a:rPr>
              <a:t>Linfoadenoide</a:t>
            </a:r>
            <a:r>
              <a:rPr lang="es-ES" b="1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ctr">
              <a:buNone/>
            </a:pPr>
            <a:r>
              <a:rPr lang="es-AR" dirty="0" smtClean="0">
                <a:latin typeface="Andalus" pitchFamily="18" charset="-78"/>
                <a:cs typeface="Andalus" pitchFamily="18" charset="-78"/>
              </a:rPr>
              <a:t>Descripta por el </a:t>
            </a:r>
            <a:r>
              <a:rPr lang="es-AR" dirty="0" err="1" smtClean="0">
                <a:latin typeface="Andalus" pitchFamily="18" charset="-78"/>
                <a:cs typeface="Andalus" pitchFamily="18" charset="-78"/>
              </a:rPr>
              <a:t>Dr.Hakaru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 Hashimoto en 1912.</a:t>
            </a:r>
            <a:endParaRPr lang="es-ES" b="1" dirty="0" smtClean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4 Imagen" descr="slide-6-728.jpg"/>
          <p:cNvPicPr>
            <a:picLocks noChangeAspect="1"/>
          </p:cNvPicPr>
          <p:nvPr/>
        </p:nvPicPr>
        <p:blipFill>
          <a:blip r:embed="rId2" cstate="print"/>
          <a:srcRect l="29231" t="26462" r="31308" b="7077"/>
          <a:stretch>
            <a:fillRect/>
          </a:stretch>
        </p:blipFill>
        <p:spPr>
          <a:xfrm>
            <a:off x="3275856" y="3212976"/>
            <a:ext cx="2736304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Fiorito\Desktop\loguit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Diagnóstico </a:t>
            </a:r>
            <a:r>
              <a:rPr lang="es-AR" dirty="0" err="1" smtClean="0"/>
              <a:t>hashitoxicosis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6048672"/>
          </a:xfrm>
        </p:spPr>
        <p:txBody>
          <a:bodyPr>
            <a:noAutofit/>
          </a:bodyPr>
          <a:lstStyle/>
          <a:p>
            <a:pPr lvl="0"/>
            <a:r>
              <a:rPr lang="es-ES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FUNCIÓN TIROIDEA</a:t>
            </a:r>
            <a:r>
              <a:rPr lang="es-ES" sz="1800" dirty="0" smtClean="0">
                <a:latin typeface="Andalus" pitchFamily="18" charset="-78"/>
                <a:cs typeface="Andalus" pitchFamily="18" charset="-78"/>
              </a:rPr>
              <a:t>:          - Aumento </a:t>
            </a:r>
            <a:r>
              <a:rPr lang="es-ES" sz="1800" dirty="0">
                <a:latin typeface="Andalus" pitchFamily="18" charset="-78"/>
                <a:cs typeface="Andalus" pitchFamily="18" charset="-78"/>
              </a:rPr>
              <a:t>T4 y / o T3 y disminución de la TSH. </a:t>
            </a:r>
            <a:endParaRPr lang="es-ES" sz="1800" dirty="0" smtClean="0">
              <a:latin typeface="Andalus" pitchFamily="18" charset="-78"/>
              <a:cs typeface="Andalus" pitchFamily="18" charset="-78"/>
            </a:endParaRPr>
          </a:p>
          <a:p>
            <a:pPr lvl="0">
              <a:buNone/>
            </a:pPr>
            <a:r>
              <a:rPr lang="es-ES" sz="1800" dirty="0" smtClean="0">
                <a:latin typeface="Andalus" pitchFamily="18" charset="-78"/>
                <a:cs typeface="Andalus" pitchFamily="18" charset="-78"/>
              </a:rPr>
              <a:t>                                                    - Tiroglobulina </a:t>
            </a:r>
            <a:r>
              <a:rPr lang="es-ES" sz="1800" dirty="0">
                <a:latin typeface="Andalus" pitchFamily="18" charset="-78"/>
                <a:cs typeface="Andalus" pitchFamily="18" charset="-78"/>
              </a:rPr>
              <a:t>puede estar </a:t>
            </a:r>
            <a:r>
              <a:rPr lang="es-ES" sz="1800" dirty="0" smtClean="0">
                <a:latin typeface="Andalus" pitchFamily="18" charset="-78"/>
                <a:cs typeface="Andalus" pitchFamily="18" charset="-78"/>
              </a:rPr>
              <a:t>elevada (por destrucción)</a:t>
            </a:r>
          </a:p>
          <a:p>
            <a:pPr lvl="0">
              <a:buNone/>
            </a:pPr>
            <a:r>
              <a:rPr lang="es-ES" sz="1800" dirty="0" smtClean="0">
                <a:latin typeface="Andalus" pitchFamily="18" charset="-78"/>
                <a:cs typeface="Andalus" pitchFamily="18" charset="-78"/>
              </a:rPr>
              <a:t>                                                  </a:t>
            </a:r>
            <a:endParaRPr lang="es-AR" sz="1800" dirty="0" smtClean="0">
              <a:solidFill>
                <a:srgbClr val="4E3B30"/>
              </a:solidFill>
              <a:latin typeface="Andalus" pitchFamily="18" charset="-78"/>
              <a:cs typeface="Andalus" pitchFamily="18" charset="-78"/>
            </a:endParaRPr>
          </a:p>
          <a:p>
            <a:pPr lvl="0">
              <a:buNone/>
            </a:pPr>
            <a:r>
              <a:rPr lang="es-AR" sz="1800" dirty="0" smtClean="0">
                <a:solidFill>
                  <a:srgbClr val="4E3B30"/>
                </a:solidFill>
                <a:latin typeface="Andalus" pitchFamily="18" charset="-78"/>
                <a:cs typeface="Andalus" pitchFamily="18" charset="-78"/>
              </a:rPr>
              <a:t>                                   </a:t>
            </a:r>
            <a:endParaRPr lang="es-ES" sz="1800" dirty="0">
              <a:latin typeface="Andalus" pitchFamily="18" charset="-78"/>
              <a:cs typeface="Andalus" pitchFamily="18" charset="-78"/>
            </a:endParaRPr>
          </a:p>
          <a:p>
            <a:r>
              <a:rPr lang="es-ES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ANTICUERPOS: </a:t>
            </a:r>
            <a:r>
              <a:rPr lang="es-ES" sz="1800" b="1" i="1" dirty="0">
                <a:latin typeface="Andalus" pitchFamily="18" charset="-78"/>
                <a:cs typeface="Andalus" pitchFamily="18" charset="-78"/>
              </a:rPr>
              <a:t>  - </a:t>
            </a:r>
            <a:r>
              <a:rPr lang="es-ES" sz="1800" dirty="0">
                <a:latin typeface="Andalus" pitchFamily="18" charset="-78"/>
                <a:cs typeface="Andalus" pitchFamily="18" charset="-78"/>
              </a:rPr>
              <a:t>Aumentados. </a:t>
            </a:r>
            <a:endParaRPr lang="es-ES" sz="1800" dirty="0" smtClean="0">
              <a:latin typeface="Andalus" pitchFamily="18" charset="-78"/>
              <a:cs typeface="Andalus" pitchFamily="18" charset="-78"/>
            </a:endParaRPr>
          </a:p>
          <a:p>
            <a:endParaRPr lang="es-ES" sz="1800" dirty="0">
              <a:latin typeface="Andalus" pitchFamily="18" charset="-78"/>
              <a:cs typeface="Andalus" pitchFamily="18" charset="-78"/>
            </a:endParaRPr>
          </a:p>
          <a:p>
            <a:r>
              <a:rPr lang="es-AR" sz="1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ECODOPPLER TIROIDEO  </a:t>
            </a:r>
            <a:r>
              <a:rPr lang="es-AR" sz="1400" dirty="0"/>
              <a:t/>
            </a:r>
            <a:br>
              <a:rPr lang="es-AR" sz="1400" dirty="0"/>
            </a:br>
            <a:r>
              <a:rPr lang="es-AR" sz="1400" dirty="0"/>
              <a:t>        </a:t>
            </a:r>
            <a:endParaRPr lang="es-AR" sz="1800" dirty="0">
              <a:latin typeface="Andalus" pitchFamily="18" charset="-78"/>
              <a:cs typeface="Andalus" pitchFamily="18" charset="-78"/>
            </a:endParaRPr>
          </a:p>
          <a:p>
            <a:endParaRPr lang="es-ES" sz="18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r>
              <a:rPr lang="es-ES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GAMMAGRAFÍA TIROIDEA</a:t>
            </a:r>
            <a:r>
              <a:rPr lang="es-E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   - </a:t>
            </a:r>
            <a:r>
              <a:rPr lang="es-ES" sz="1800" dirty="0" smtClean="0">
                <a:latin typeface="Andalus" pitchFamily="18" charset="-78"/>
                <a:cs typeface="Andalus" pitchFamily="18" charset="-78"/>
              </a:rPr>
              <a:t>Colabora con </a:t>
            </a:r>
            <a:r>
              <a:rPr lang="es-ES" sz="1800" dirty="0" err="1" smtClean="0">
                <a:latin typeface="Andalus" pitchFamily="18" charset="-78"/>
                <a:cs typeface="Andalus" pitchFamily="18" charset="-78"/>
              </a:rPr>
              <a:t>diagnòstico</a:t>
            </a:r>
            <a:r>
              <a:rPr lang="es-ES" sz="1800" dirty="0" smtClean="0">
                <a:latin typeface="Andalus" pitchFamily="18" charset="-78"/>
                <a:cs typeface="Andalus" pitchFamily="18" charset="-78"/>
              </a:rPr>
              <a:t> diferencial con </a:t>
            </a:r>
            <a:r>
              <a:rPr lang="es-ES" sz="1800" dirty="0" err="1" smtClean="0">
                <a:latin typeface="Andalus" pitchFamily="18" charset="-78"/>
                <a:cs typeface="Andalus" pitchFamily="18" charset="-78"/>
              </a:rPr>
              <a:t>Enf</a:t>
            </a:r>
            <a:r>
              <a:rPr lang="es-ES" sz="1800" dirty="0" smtClean="0">
                <a:latin typeface="Andalus" pitchFamily="18" charset="-78"/>
                <a:cs typeface="Andalus" pitchFamily="18" charset="-78"/>
              </a:rPr>
              <a:t>. Graves</a:t>
            </a:r>
          </a:p>
          <a:p>
            <a:pPr>
              <a:buNone/>
            </a:pPr>
            <a:r>
              <a:rPr lang="es-ES" sz="1800" dirty="0" smtClean="0">
                <a:latin typeface="Andalus" pitchFamily="18" charset="-78"/>
                <a:cs typeface="Andalus" pitchFamily="18" charset="-78"/>
              </a:rPr>
              <a:t>                                                         - </a:t>
            </a:r>
            <a:r>
              <a:rPr lang="es-ES" sz="1800" dirty="0" err="1" smtClean="0">
                <a:latin typeface="Andalus" pitchFamily="18" charset="-78"/>
                <a:cs typeface="Andalus" pitchFamily="18" charset="-78"/>
              </a:rPr>
              <a:t>Hashitoxicosis</a:t>
            </a:r>
            <a:r>
              <a:rPr lang="es-ES" sz="1800" dirty="0">
                <a:latin typeface="Andalus" pitchFamily="18" charset="-78"/>
                <a:cs typeface="Andalus" pitchFamily="18" charset="-78"/>
              </a:rPr>
              <a:t>:</a:t>
            </a:r>
            <a:r>
              <a:rPr lang="es-ES" sz="1800" dirty="0" smtClean="0">
                <a:latin typeface="Andalus" pitchFamily="18" charset="-78"/>
                <a:cs typeface="Andalus" pitchFamily="18" charset="-78"/>
              </a:rPr>
              <a:t> absorción </a:t>
            </a:r>
            <a:r>
              <a:rPr lang="es-ES" sz="1800" dirty="0">
                <a:latin typeface="Andalus" pitchFamily="18" charset="-78"/>
                <a:cs typeface="Andalus" pitchFamily="18" charset="-78"/>
              </a:rPr>
              <a:t>puede ser normal o incluso </a:t>
            </a:r>
            <a:r>
              <a:rPr lang="es-ES" sz="1800" dirty="0" smtClean="0">
                <a:latin typeface="Andalus" pitchFamily="18" charset="-78"/>
                <a:cs typeface="Andalus" pitchFamily="18" charset="-78"/>
              </a:rPr>
              <a:t>                                    </a:t>
            </a:r>
          </a:p>
          <a:p>
            <a:pPr>
              <a:buNone/>
            </a:pPr>
            <a:r>
              <a:rPr lang="es-ES" sz="1800" dirty="0" smtClean="0">
                <a:latin typeface="Andalus" pitchFamily="18" charset="-78"/>
                <a:cs typeface="Andalus" pitchFamily="18" charset="-78"/>
              </a:rPr>
              <a:t>                                                                           ligeramente </a:t>
            </a:r>
            <a:r>
              <a:rPr lang="es-ES" sz="1800" dirty="0">
                <a:latin typeface="Andalus" pitchFamily="18" charset="-78"/>
                <a:cs typeface="Andalus" pitchFamily="18" charset="-78"/>
              </a:rPr>
              <a:t>elevada.                                                          </a:t>
            </a:r>
            <a:endParaRPr lang="es-AR" sz="1800" dirty="0">
              <a:latin typeface="Andalus" pitchFamily="18" charset="-78"/>
              <a:cs typeface="Andalus" pitchFamily="18" charset="-78"/>
            </a:endParaRPr>
          </a:p>
          <a:p>
            <a:pPr marL="0" indent="0">
              <a:buNone/>
            </a:pPr>
            <a:endParaRPr lang="es-ES" sz="1800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s-ES" sz="1800" dirty="0" smtClean="0">
                <a:latin typeface="Andalus" pitchFamily="18" charset="-78"/>
                <a:cs typeface="Andalus" pitchFamily="18" charset="-78"/>
              </a:rPr>
              <a:t>                                                                                            </a:t>
            </a:r>
            <a:endParaRPr lang="es-AR" sz="1800" dirty="0">
              <a:latin typeface="Andalus" pitchFamily="18" charset="-78"/>
              <a:cs typeface="Andalus" pitchFamily="18" charset="-78"/>
            </a:endParaRPr>
          </a:p>
          <a:p>
            <a:endParaRPr lang="es-AR" sz="18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Abrir llave"/>
          <p:cNvSpPr/>
          <p:nvPr/>
        </p:nvSpPr>
        <p:spPr>
          <a:xfrm>
            <a:off x="2915816" y="1412776"/>
            <a:ext cx="216024" cy="576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Abrir llave"/>
          <p:cNvSpPr/>
          <p:nvPr/>
        </p:nvSpPr>
        <p:spPr>
          <a:xfrm>
            <a:off x="3342435" y="4293096"/>
            <a:ext cx="144016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Abrir llave"/>
          <p:cNvSpPr/>
          <p:nvPr/>
        </p:nvSpPr>
        <p:spPr>
          <a:xfrm>
            <a:off x="2180595" y="2630699"/>
            <a:ext cx="216024" cy="504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 descr="C:\Users\Fiorito\Desktop\logui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9659414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r>
              <a:rPr lang="es-AR" sz="3100" dirty="0" smtClean="0"/>
              <a:t>Diagnóstico diferencial</a:t>
            </a:r>
            <a:r>
              <a:rPr lang="es-AR" sz="2700" dirty="0" smtClean="0"/>
              <a:t>: </a:t>
            </a:r>
            <a:r>
              <a:rPr lang="es-AR" sz="2700" dirty="0" smtClean="0">
                <a:solidFill>
                  <a:srgbClr val="FF0000"/>
                </a:solidFill>
              </a:rPr>
              <a:t>Enfermedad de graves</a:t>
            </a:r>
            <a:endParaRPr lang="es-AR" sz="2700" dirty="0">
              <a:solidFill>
                <a:srgbClr val="FF00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525963"/>
          </a:xfrm>
        </p:spPr>
        <p:txBody>
          <a:bodyPr/>
          <a:lstStyle/>
          <a:p>
            <a:pPr algn="ctr">
              <a:buNone/>
            </a:pPr>
            <a:r>
              <a:rPr lang="es-AR" dirty="0" smtClean="0">
                <a:latin typeface="Andalus" pitchFamily="18" charset="-78"/>
                <a:cs typeface="Andalus" pitchFamily="18" charset="-78"/>
              </a:rPr>
              <a:t>IMPORTANTE: Ecodoppler Tiroideo:</a:t>
            </a:r>
          </a:p>
          <a:p>
            <a:pPr algn="ctr">
              <a:buNone/>
            </a:pPr>
            <a:endParaRPr lang="es-AR" dirty="0" smtClean="0">
              <a:latin typeface="Andalus" pitchFamily="18" charset="-78"/>
              <a:cs typeface="Andalus" pitchFamily="18" charset="-78"/>
            </a:endParaRPr>
          </a:p>
          <a:p>
            <a:pPr>
              <a:buNone/>
            </a:pPr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          Graves                             Hashimoto</a:t>
            </a:r>
          </a:p>
          <a:p>
            <a:pPr>
              <a:buNone/>
            </a:pPr>
            <a:r>
              <a:rPr lang="es-AR" dirty="0" smtClean="0"/>
              <a:t> </a:t>
            </a:r>
            <a:endParaRPr lang="es-ES" dirty="0"/>
          </a:p>
        </p:txBody>
      </p:sp>
      <p:sp>
        <p:nvSpPr>
          <p:cNvPr id="6" name="5 Flecha abajo"/>
          <p:cNvSpPr/>
          <p:nvPr/>
        </p:nvSpPr>
        <p:spPr>
          <a:xfrm>
            <a:off x="1979712" y="3501008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6300192" y="3573016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55576" y="4365104"/>
            <a:ext cx="362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smtClean="0">
                <a:latin typeface="Andalus" pitchFamily="18" charset="-78"/>
                <a:cs typeface="Andalus" pitchFamily="18" charset="-78"/>
              </a:rPr>
              <a:t>AUMENTO DE VASCULARIZACIÓN </a:t>
            </a:r>
            <a:endParaRPr lang="es-ES" b="1" dirty="0"/>
          </a:p>
        </p:txBody>
      </p:sp>
      <p:sp>
        <p:nvSpPr>
          <p:cNvPr id="9" name="8 Rectángulo"/>
          <p:cNvSpPr/>
          <p:nvPr/>
        </p:nvSpPr>
        <p:spPr>
          <a:xfrm>
            <a:off x="4572000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b="1" dirty="0" smtClean="0">
                <a:latin typeface="Andalus" pitchFamily="18" charset="-78"/>
                <a:cs typeface="Andalus" pitchFamily="18" charset="-78"/>
              </a:rPr>
              <a:t>NORMAL O SÓLO LIGERAMENTE MAYOR VASCULARIZACIÓN </a:t>
            </a:r>
            <a:endParaRPr lang="es-ES" b="1" dirty="0"/>
          </a:p>
        </p:txBody>
      </p:sp>
      <p:sp>
        <p:nvSpPr>
          <p:cNvPr id="10" name="9 Rectángulo"/>
          <p:cNvSpPr/>
          <p:nvPr/>
        </p:nvSpPr>
        <p:spPr>
          <a:xfrm>
            <a:off x="395536" y="2060848"/>
            <a:ext cx="856895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C:\Users\Fiorito\Desktop\logui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796042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7" grpId="0" animBg="1"/>
      <p:bldP spid="8" grpId="0" build="allAtOnce"/>
      <p:bldP spid="9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9002" t="15652" r="7943" b="17971"/>
          <a:stretch>
            <a:fillRect/>
          </a:stretch>
        </p:blipFill>
        <p:spPr bwMode="auto">
          <a:xfrm>
            <a:off x="-649088" y="0"/>
            <a:ext cx="97930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Fiorito\Desktop\loguit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50407" t="13924" r="6624" b="132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Fiorito\Desktop\loguit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Tratamiento y evolución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6669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dirty="0"/>
              <a:t> </a:t>
            </a:r>
            <a:endParaRPr lang="es-AR" b="1" u="sng" dirty="0"/>
          </a:p>
          <a:p>
            <a:r>
              <a:rPr lang="es-ES" b="1" u="sng" dirty="0" smtClean="0">
                <a:latin typeface="Andalus" pitchFamily="18" charset="-78"/>
                <a:cs typeface="Andalus" pitchFamily="18" charset="-78"/>
              </a:rPr>
              <a:t>BETA BLOQUEANTES</a:t>
            </a:r>
            <a:r>
              <a:rPr lang="es-ES" dirty="0" smtClean="0">
                <a:latin typeface="Andalus" pitchFamily="18" charset="-78"/>
                <a:cs typeface="Andalus" pitchFamily="18" charset="-78"/>
              </a:rPr>
              <a:t>: </a:t>
            </a:r>
            <a:r>
              <a:rPr lang="es-ES" dirty="0">
                <a:latin typeface="Andalus" pitchFamily="18" charset="-78"/>
                <a:cs typeface="Andalus" pitchFamily="18" charset="-78"/>
              </a:rPr>
              <a:t>durante la fase activa de la tirotoxicosis.  </a:t>
            </a:r>
            <a:endParaRPr lang="es-ES" dirty="0" smtClean="0">
              <a:latin typeface="Andalus" pitchFamily="18" charset="-78"/>
              <a:cs typeface="Andalus" pitchFamily="18" charset="-78"/>
            </a:endParaRPr>
          </a:p>
          <a:p>
            <a:pPr lvl="0"/>
            <a:r>
              <a:rPr lang="es-ES" b="1" u="sng" dirty="0" smtClean="0">
                <a:latin typeface="Andalus" pitchFamily="18" charset="-78"/>
                <a:cs typeface="Andalus" pitchFamily="18" charset="-78"/>
              </a:rPr>
              <a:t>FÁRMACOS ANTITIROIDEOS</a:t>
            </a:r>
            <a:r>
              <a:rPr lang="es-ES" dirty="0" smtClean="0">
                <a:latin typeface="Andalus" pitchFamily="18" charset="-78"/>
                <a:cs typeface="Andalus" pitchFamily="18" charset="-78"/>
              </a:rPr>
              <a:t>:</a:t>
            </a:r>
          </a:p>
          <a:p>
            <a:pPr>
              <a:buNone/>
            </a:pPr>
            <a:r>
              <a:rPr lang="es-AR" dirty="0" smtClean="0">
                <a:latin typeface="Andalus" pitchFamily="18" charset="-78"/>
                <a:cs typeface="Andalus" pitchFamily="18" charset="-78"/>
              </a:rPr>
              <a:t>      Existen dos grupos de </a:t>
            </a:r>
            <a:r>
              <a:rPr lang="es-AR" dirty="0" err="1" smtClean="0">
                <a:latin typeface="Andalus" pitchFamily="18" charset="-78"/>
                <a:cs typeface="Andalus" pitchFamily="18" charset="-78"/>
              </a:rPr>
              <a:t>antitiroideos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, los </a:t>
            </a:r>
            <a:r>
              <a:rPr lang="es-AR" dirty="0" err="1" smtClean="0">
                <a:latin typeface="Andalus" pitchFamily="18" charset="-78"/>
                <a:cs typeface="Andalus" pitchFamily="18" charset="-78"/>
              </a:rPr>
              <a:t>tiouracilos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 y los </a:t>
            </a:r>
            <a:r>
              <a:rPr lang="es-AR" dirty="0" err="1" smtClean="0">
                <a:latin typeface="Andalus" pitchFamily="18" charset="-78"/>
                <a:cs typeface="Andalus" pitchFamily="18" charset="-78"/>
              </a:rPr>
              <a:t>imidazoles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 (</a:t>
            </a:r>
            <a:r>
              <a:rPr lang="es-AR" dirty="0" err="1" smtClean="0">
                <a:latin typeface="Andalus" pitchFamily="18" charset="-78"/>
                <a:cs typeface="Andalus" pitchFamily="18" charset="-78"/>
              </a:rPr>
              <a:t>propiltiouracilo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 y </a:t>
            </a:r>
            <a:r>
              <a:rPr lang="es-AR" dirty="0" err="1" smtClean="0">
                <a:latin typeface="Andalus" pitchFamily="18" charset="-78"/>
                <a:cs typeface="Andalus" pitchFamily="18" charset="-78"/>
              </a:rPr>
              <a:t>metimazol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). Las drogas </a:t>
            </a:r>
            <a:r>
              <a:rPr lang="es-AR" dirty="0" err="1" smtClean="0">
                <a:latin typeface="Andalus" pitchFamily="18" charset="-78"/>
                <a:cs typeface="Andalus" pitchFamily="18" charset="-78"/>
              </a:rPr>
              <a:t>antitiroideas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 no se limitan únicamente a interferir la </a:t>
            </a:r>
            <a:r>
              <a:rPr lang="es-AR" dirty="0" err="1" smtClean="0">
                <a:latin typeface="Andalus" pitchFamily="18" charset="-78"/>
                <a:cs typeface="Andalus" pitchFamily="18" charset="-78"/>
              </a:rPr>
              <a:t>hormonogénesis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 tiroidea, sino que presentan también efectos inmunosupresores e </a:t>
            </a:r>
            <a:r>
              <a:rPr lang="es-AR" dirty="0" err="1" smtClean="0">
                <a:latin typeface="Andalus" pitchFamily="18" charset="-78"/>
                <a:cs typeface="Andalus" pitchFamily="18" charset="-78"/>
              </a:rPr>
              <a:t>inmunomoduladores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,</a:t>
            </a:r>
            <a:r>
              <a:rPr lang="es-ES" dirty="0" smtClean="0">
                <a:latin typeface="Andalus" pitchFamily="18" charset="-78"/>
                <a:cs typeface="Andalus" pitchFamily="18" charset="-78"/>
              </a:rPr>
              <a:t>         </a:t>
            </a:r>
            <a:endParaRPr lang="es-AR" dirty="0">
              <a:latin typeface="Andalus" pitchFamily="18" charset="-78"/>
              <a:cs typeface="Andalus" pitchFamily="18" charset="-78"/>
            </a:endParaRPr>
          </a:p>
          <a:p>
            <a:endParaRPr lang="es-ES" dirty="0" smtClean="0">
              <a:latin typeface="Andalus" pitchFamily="18" charset="-78"/>
              <a:cs typeface="Andalus" pitchFamily="18" charset="-78"/>
            </a:endParaRPr>
          </a:p>
          <a:p>
            <a:endParaRPr lang="es-A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03648" y="4077072"/>
            <a:ext cx="6480720" cy="2246769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800" dirty="0" smtClean="0">
                <a:latin typeface="Andalus" pitchFamily="18" charset="-78"/>
                <a:cs typeface="Andalus" pitchFamily="18" charset="-78"/>
              </a:rPr>
              <a:t>En ocasiones, los pacientes pueden desarrollar una función tiroidea fluctuante, con episodios de hipotiroidismo e hipertiroidismo.</a:t>
            </a:r>
            <a:endParaRPr lang="es-AR" sz="2800" dirty="0" smtClean="0"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r>
              <a:rPr lang="es-ES" sz="2800" dirty="0" smtClean="0">
                <a:latin typeface="Andalus" pitchFamily="18" charset="-78"/>
                <a:cs typeface="Andalus" pitchFamily="18" charset="-78"/>
              </a:rPr>
              <a:t> </a:t>
            </a:r>
            <a:endParaRPr lang="es-AR" sz="28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5" name="Picture 2" descr="C:\Users\Fiorito\Desktop\logui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198309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8728"/>
          </a:xfrm>
        </p:spPr>
      </p:pic>
      <p:pic>
        <p:nvPicPr>
          <p:cNvPr id="5" name="Picture 2" descr="C:\Users\Fiorito\Desktop\loguit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4208258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Conclusión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s-AR" sz="3000" dirty="0" smtClean="0">
                <a:latin typeface="Andalus" pitchFamily="18" charset="-78"/>
                <a:cs typeface="Andalus" pitchFamily="18" charset="-78"/>
              </a:rPr>
              <a:t>    Las </a:t>
            </a:r>
            <a:r>
              <a:rPr lang="es-AR" sz="3000" b="1" dirty="0" smtClean="0">
                <a:latin typeface="Andalus" pitchFamily="18" charset="-78"/>
                <a:cs typeface="Andalus" pitchFamily="18" charset="-78"/>
              </a:rPr>
              <a:t>enfermedades tiroideas autoinmunes </a:t>
            </a:r>
            <a:r>
              <a:rPr lang="es-AR" sz="3000" dirty="0" smtClean="0">
                <a:latin typeface="Andalus" pitchFamily="18" charset="-78"/>
                <a:cs typeface="Andalus" pitchFamily="18" charset="-78"/>
              </a:rPr>
              <a:t>son los </a:t>
            </a:r>
            <a:r>
              <a:rPr lang="es-AR" sz="3000" b="1" dirty="0" smtClean="0">
                <a:latin typeface="Andalus" pitchFamily="18" charset="-78"/>
                <a:cs typeface="Andalus" pitchFamily="18" charset="-78"/>
              </a:rPr>
              <a:t>desórdenes más frecuentes </a:t>
            </a:r>
            <a:r>
              <a:rPr lang="es-AR" sz="3000" dirty="0" smtClean="0">
                <a:latin typeface="Andalus" pitchFamily="18" charset="-78"/>
                <a:cs typeface="Andalus" pitchFamily="18" charset="-78"/>
              </a:rPr>
              <a:t>que llevan a la </a:t>
            </a:r>
            <a:r>
              <a:rPr lang="es-AR" sz="3000" b="1" dirty="0" smtClean="0">
                <a:latin typeface="Andalus" pitchFamily="18" charset="-78"/>
                <a:cs typeface="Andalus" pitchFamily="18" charset="-78"/>
              </a:rPr>
              <a:t>disfunción</a:t>
            </a:r>
            <a:r>
              <a:rPr lang="es-AR" sz="3000" dirty="0" smtClean="0">
                <a:latin typeface="Andalus" pitchFamily="18" charset="-78"/>
                <a:cs typeface="Andalus" pitchFamily="18" charset="-78"/>
              </a:rPr>
              <a:t> de la glándula tiroidea.</a:t>
            </a:r>
          </a:p>
          <a:p>
            <a:pPr algn="ctr">
              <a:buNone/>
            </a:pPr>
            <a:endParaRPr lang="es-AR" sz="3000" dirty="0" smtClean="0"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r>
              <a:rPr lang="es-AR" sz="3000" dirty="0" smtClean="0">
                <a:latin typeface="Andalus" pitchFamily="18" charset="-78"/>
                <a:cs typeface="Andalus" pitchFamily="18" charset="-78"/>
              </a:rPr>
              <a:t> Incluyen varias formas clínicas como </a:t>
            </a:r>
            <a:r>
              <a:rPr lang="es-AR" sz="3000" b="1" dirty="0" smtClean="0">
                <a:latin typeface="Andalus" pitchFamily="18" charset="-78"/>
                <a:cs typeface="Andalus" pitchFamily="18" charset="-78"/>
              </a:rPr>
              <a:t>Tiroiditis de Hashimoto y Enfermedad de Graves</a:t>
            </a:r>
            <a:r>
              <a:rPr lang="es-AR" sz="3000" dirty="0" smtClean="0">
                <a:latin typeface="Andalus" pitchFamily="18" charset="-78"/>
                <a:cs typeface="Andalus" pitchFamily="18" charset="-78"/>
              </a:rPr>
              <a:t>. La relación entre ambas enfermedades ha sido objeto de debate por décadas. </a:t>
            </a:r>
          </a:p>
          <a:p>
            <a:pPr algn="ctr">
              <a:buNone/>
            </a:pPr>
            <a:endParaRPr lang="es-AR" sz="3000" dirty="0" smtClean="0"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endParaRPr lang="es-AR" sz="3000" dirty="0" smtClean="0"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r>
              <a:rPr lang="es-AR" sz="3000" dirty="0" smtClean="0">
                <a:latin typeface="Andalus" pitchFamily="18" charset="-78"/>
                <a:cs typeface="Andalus" pitchFamily="18" charset="-78"/>
              </a:rPr>
              <a:t>Si bien, muy diferentes en su clínica, algunos las consideran los </a:t>
            </a:r>
            <a:r>
              <a:rPr lang="es-AR" sz="3000" b="1" dirty="0" smtClean="0">
                <a:latin typeface="Andalus" pitchFamily="18" charset="-78"/>
                <a:cs typeface="Andalus" pitchFamily="18" charset="-78"/>
              </a:rPr>
              <a:t>lados opuestos de una misma moneda</a:t>
            </a:r>
            <a:r>
              <a:rPr lang="es-AR" sz="3000" dirty="0" smtClean="0">
                <a:latin typeface="Andalus" pitchFamily="18" charset="-78"/>
                <a:cs typeface="Andalus" pitchFamily="18" charset="-78"/>
              </a:rPr>
              <a:t>. En su patogénesis tienen aspectos en común, como la predisposición genética. Sin embargo, diferencias en el microambiente local determinan la diferente expresión fenotípica o el viraje de una a otra patología, haciéndose difícil en muchos casos poder diferenciar entre una y otra patología para poder realizar un buen manejo del paciente.</a:t>
            </a:r>
            <a:endParaRPr lang="es-ES" sz="3000" dirty="0" smtClean="0">
              <a:latin typeface="Andalus" pitchFamily="18" charset="-78"/>
              <a:cs typeface="Andalus" pitchFamily="18" charset="-78"/>
            </a:endParaRPr>
          </a:p>
          <a:p>
            <a:endParaRPr lang="es-AR" dirty="0"/>
          </a:p>
        </p:txBody>
      </p:sp>
      <p:pic>
        <p:nvPicPr>
          <p:cNvPr id="4" name="Picture 2" descr="C:\Users\Fiorito\Desktop\logui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4" y="9412"/>
            <a:ext cx="9597467" cy="7025835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2268760" y="-1467544"/>
            <a:ext cx="8686800" cy="4525963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algn="ctr">
              <a:buNone/>
            </a:pPr>
            <a:r>
              <a:rPr lang="es-ES" sz="4000" b="1" i="1" dirty="0" smtClean="0">
                <a:solidFill>
                  <a:schemeClr val="bg2">
                    <a:lumMod val="90000"/>
                  </a:schemeClr>
                </a:solidFill>
              </a:rPr>
              <a:t>MUCHAS GRACIAS</a:t>
            </a:r>
            <a:endParaRPr lang="es-ES" sz="4000" b="1" i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4" name="Rectangle 7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3317831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AR" dirty="0" smtClean="0">
                <a:latin typeface="Andalus" pitchFamily="18" charset="-78"/>
                <a:cs typeface="Andalus" pitchFamily="18" charset="-78"/>
              </a:rPr>
              <a:t>Mujeres &gt; Hombres ( 10-20:1 )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>
                <a:latin typeface="Andalus" pitchFamily="18" charset="-78"/>
                <a:cs typeface="Andalus" pitchFamily="18" charset="-78"/>
              </a:rPr>
              <a:t>0.1 – 5 % de la población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>
                <a:latin typeface="Andalus" pitchFamily="18" charset="-78"/>
                <a:cs typeface="Andalus" pitchFamily="18" charset="-78"/>
              </a:rPr>
              <a:t> 3 a 4/10.000 casos por año.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>
                <a:latin typeface="Andalus" pitchFamily="18" charset="-78"/>
                <a:cs typeface="Andalus" pitchFamily="18" charset="-78"/>
              </a:rPr>
              <a:t> Entre los 45 y 65 años de edad.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>
                <a:latin typeface="Andalus" pitchFamily="18" charset="-78"/>
                <a:cs typeface="Andalus" pitchFamily="18" charset="-78"/>
              </a:rPr>
              <a:t>Comienzo insidioso</a:t>
            </a:r>
          </a:p>
          <a:p>
            <a:endParaRPr lang="es-AR" sz="2000" dirty="0" smtClean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515719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La asociación de TH con otras enfermedades autoinmunes como </a:t>
            </a:r>
            <a:r>
              <a:rPr lang="es-AR" sz="2400" b="1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vitíligo, diabetes tipo 1, enfermedad celíaca, enfermedad de </a:t>
            </a:r>
            <a:r>
              <a:rPr lang="es-AR" sz="2400" b="1" dirty="0" err="1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Addison</a:t>
            </a:r>
            <a:r>
              <a:rPr lang="es-AR" sz="2400" b="1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, enfermedades sistémicas autoinmunes</a:t>
            </a:r>
            <a:r>
              <a:rPr lang="es-AR" sz="2400" dirty="0" smtClean="0">
                <a:solidFill>
                  <a:schemeClr val="accent1">
                    <a:lumMod val="50000"/>
                  </a:schemeClr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s-AR" sz="2400" dirty="0" smtClean="0">
                <a:latin typeface="Andalus" pitchFamily="18" charset="-78"/>
                <a:cs typeface="Andalus" pitchFamily="18" charset="-78"/>
              </a:rPr>
              <a:t>entre otras, es un hecho frecuente.</a:t>
            </a:r>
            <a:endParaRPr lang="es-AR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6" name="Picture 2" descr="C:\Users\Fiorito\Desktop\logui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etiopatogenia</a:t>
            </a:r>
            <a:endParaRPr lang="es-A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5445224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2400" dirty="0">
                <a:latin typeface="Andalus" pitchFamily="18" charset="-78"/>
                <a:ea typeface="Calibri" pitchFamily="34" charset="0"/>
                <a:cs typeface="Andalus" pitchFamily="18" charset="-78"/>
              </a:rPr>
              <a:t>I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nfiltración linfocitaria severa 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2400" dirty="0">
                <a:latin typeface="Andalus" pitchFamily="18" charset="-78"/>
                <a:ea typeface="Calibri" pitchFamily="34" charset="0"/>
                <a:cs typeface="Andalus" pitchFamily="18" charset="-78"/>
              </a:rPr>
              <a:t>c</a:t>
            </a:r>
            <a:r>
              <a:rPr lang="es-AR" sz="2400" dirty="0" smtClean="0">
                <a:latin typeface="Andalus" pitchFamily="18" charset="-78"/>
                <a:ea typeface="Calibri" pitchFamily="34" charset="0"/>
                <a:cs typeface="Andalus" pitchFamily="18" charset="-78"/>
              </a:rPr>
              <a:t>on </a:t>
            </a:r>
            <a:r>
              <a:rPr kumimoji="0" lang="es-A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Calibri" pitchFamily="34" charset="0"/>
                <a:cs typeface="Andalus" pitchFamily="18" charset="-78"/>
              </a:rPr>
              <a:t>destrucción de los folículos tiroideos 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1052736"/>
            <a:ext cx="2304256" cy="2082086"/>
          </a:xfrm>
          <a:prstGeom prst="ellipse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 smtClean="0">
                <a:latin typeface="Andalus" pitchFamily="18" charset="-78"/>
                <a:cs typeface="Andalus" pitchFamily="18" charset="-78"/>
              </a:rPr>
              <a:t>Factores Genéticos</a:t>
            </a:r>
            <a:endParaRPr lang="es-AR" sz="24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139952" y="1052736"/>
            <a:ext cx="2520280" cy="2082086"/>
          </a:xfrm>
          <a:prstGeom prst="ellipse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200" b="1" dirty="0" smtClean="0">
                <a:latin typeface="Andalus" pitchFamily="18" charset="-78"/>
                <a:cs typeface="Andalus" pitchFamily="18" charset="-78"/>
              </a:rPr>
              <a:t>Factores Ambientales </a:t>
            </a:r>
            <a:endParaRPr lang="es-AR" sz="2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27663" y="2492896"/>
            <a:ext cx="2628292" cy="1606096"/>
          </a:xfrm>
          <a:prstGeom prst="ellips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200" b="1" dirty="0" smtClean="0">
                <a:latin typeface="Andalus" pitchFamily="18" charset="-78"/>
                <a:cs typeface="Andalus" pitchFamily="18" charset="-78"/>
              </a:rPr>
              <a:t>Predisposición</a:t>
            </a:r>
            <a:endParaRPr lang="es-AR" sz="22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139952" y="4221088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TextBox 8"/>
          <p:cNvSpPr txBox="1"/>
          <p:nvPr/>
        </p:nvSpPr>
        <p:spPr>
          <a:xfrm>
            <a:off x="2051720" y="465313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ndalus" pitchFamily="18" charset="-78"/>
                <a:cs typeface="Andalus" pitchFamily="18" charset="-78"/>
              </a:rPr>
              <a:t>LIBERACIÓN DE AUTOANTIGENOS</a:t>
            </a:r>
            <a:endParaRPr lang="es-A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139952" y="5013176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TextBox 10"/>
          <p:cNvSpPr txBox="1"/>
          <p:nvPr/>
        </p:nvSpPr>
        <p:spPr>
          <a:xfrm>
            <a:off x="1871700" y="6165304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latin typeface="Andalus" pitchFamily="18" charset="-78"/>
                <a:cs typeface="Andalus" pitchFamily="18" charset="-78"/>
              </a:rPr>
              <a:t>DISFUNCIÓN TIROIDEA</a:t>
            </a:r>
            <a:endParaRPr lang="es-AR" sz="2800" b="1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2" name="Picture 2" descr="C:\Users\Fiorito\Desktop\logui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 animBg="1"/>
      <p:bldP spid="6" grpId="0" build="allAtOnce" animBg="1"/>
      <p:bldP spid="7" grpId="0" build="allAtOnce" animBg="1"/>
      <p:bldP spid="8" grpId="0" animBg="1"/>
      <p:bldP spid="9" grpId="0" build="allAtOnce"/>
      <p:bldP spid="10" grpId="0" animBg="1"/>
      <p:bldP spid="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AR" dirty="0" smtClean="0"/>
              <a:t>DIAGNÓSTICO</a:t>
            </a:r>
            <a:endParaRPr lang="es-AR" dirty="0"/>
          </a:p>
        </p:txBody>
      </p:sp>
      <p:sp>
        <p:nvSpPr>
          <p:cNvPr id="3" name="2 Rectángulo redondeado"/>
          <p:cNvSpPr/>
          <p:nvPr/>
        </p:nvSpPr>
        <p:spPr>
          <a:xfrm>
            <a:off x="3435480" y="3095219"/>
            <a:ext cx="2016224" cy="1224136"/>
          </a:xfrm>
          <a:prstGeom prst="round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LABORATORIO</a:t>
            </a:r>
            <a:endParaRPr lang="es-A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435480" y="5085184"/>
            <a:ext cx="2016224" cy="1224136"/>
          </a:xfrm>
          <a:prstGeom prst="round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IMÁGENES</a:t>
            </a:r>
            <a:endParaRPr lang="es-A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413509" y="1225269"/>
            <a:ext cx="2016224" cy="1224136"/>
          </a:xfrm>
          <a:prstGeom prst="round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CLÍNICA</a:t>
            </a:r>
            <a:endParaRPr lang="es-A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ás"/>
          <p:cNvSpPr/>
          <p:nvPr/>
        </p:nvSpPr>
        <p:spPr>
          <a:xfrm>
            <a:off x="4133589" y="2501280"/>
            <a:ext cx="576064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Más"/>
          <p:cNvSpPr/>
          <p:nvPr/>
        </p:nvSpPr>
        <p:spPr>
          <a:xfrm>
            <a:off x="4133589" y="4437112"/>
            <a:ext cx="576064" cy="57606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Picture 2" descr="C:\Users\Fiorito\Desktop\logui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CLÍNICA</a:t>
            </a:r>
            <a:endParaRPr lang="es-AR" dirty="0"/>
          </a:p>
        </p:txBody>
      </p:sp>
      <p:pic>
        <p:nvPicPr>
          <p:cNvPr id="4" name="Content Placeholder 3" descr="descar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32656"/>
            <a:ext cx="5975152" cy="6219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8224" y="692696"/>
            <a:ext cx="1800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BRADIPSIQUIA</a:t>
            </a:r>
            <a:endParaRPr lang="es-AR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3645024"/>
            <a:ext cx="1800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CONSTIPACIÓN</a:t>
            </a:r>
            <a:endParaRPr lang="es-AR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1268760"/>
            <a:ext cx="208823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EDEMA PALPEBRAL</a:t>
            </a:r>
            <a:endParaRPr lang="es-AR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2060848"/>
            <a:ext cx="1872208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CARDIOMEGALIA/DERRAME PERICÁRDICO</a:t>
            </a:r>
            <a:endParaRPr lang="es-AR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4437112"/>
            <a:ext cx="219573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DEBILIDAD/</a:t>
            </a:r>
          </a:p>
          <a:p>
            <a:pPr algn="ctr"/>
            <a:r>
              <a:rPr lang="es-AR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ESPASTICIDAD</a:t>
            </a:r>
            <a:endParaRPr lang="es-AR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5445224"/>
            <a:ext cx="18002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ROT ENLENTECIDOS</a:t>
            </a:r>
            <a:endParaRPr lang="es-AR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6021288"/>
            <a:ext cx="1800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AUMENTO PESO</a:t>
            </a:r>
            <a:endParaRPr lang="es-AR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60" y="5373216"/>
            <a:ext cx="1800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PIEL SECA</a:t>
            </a:r>
            <a:endParaRPr lang="es-AR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4581128"/>
            <a:ext cx="208823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TRASTORNOS GINECOLÓGICOS</a:t>
            </a:r>
            <a:endParaRPr lang="es-AR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3861048"/>
            <a:ext cx="201622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SME. TUNEL CARPEANO</a:t>
            </a:r>
            <a:endParaRPr lang="es-AR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91680" y="1628800"/>
            <a:ext cx="216024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INTOLERANCIA AL FRÍO</a:t>
            </a:r>
            <a:endParaRPr lang="es-AR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1052736"/>
            <a:ext cx="1800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MACROGLOSIA</a:t>
            </a:r>
            <a:endParaRPr lang="es-AR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67744" y="332656"/>
            <a:ext cx="1800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ALOPECÍA</a:t>
            </a:r>
            <a:endParaRPr lang="es-AR" b="1" dirty="0">
              <a:solidFill>
                <a:schemeClr val="bg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237312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:</a:t>
            </a:r>
            <a:endParaRPr lang="es-AR" dirty="0"/>
          </a:p>
        </p:txBody>
      </p:sp>
      <p:pic>
        <p:nvPicPr>
          <p:cNvPr id="19" name="Picture 2" descr="C:\Users\Fiorito\Desktop\loguit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CLÍNICA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686800" cy="4525963"/>
          </a:xfrm>
        </p:spPr>
        <p:txBody>
          <a:bodyPr/>
          <a:lstStyle/>
          <a:p>
            <a:endParaRPr lang="es-AR" dirty="0" smtClean="0"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r>
              <a:rPr lang="es-AR" sz="2800" dirty="0" smtClean="0">
                <a:latin typeface="Andalus" pitchFamily="18" charset="-78"/>
                <a:cs typeface="Andalus" pitchFamily="18" charset="-78"/>
              </a:rPr>
              <a:t>Se caracteriza por la presencia de bocio, generalmente pequeño a moderado, de consistencia aumentada, indolora y simétric</a:t>
            </a:r>
            <a:r>
              <a:rPr lang="es-AR" sz="2800" dirty="0" smtClean="0"/>
              <a:t>a</a:t>
            </a:r>
          </a:p>
          <a:p>
            <a:endParaRPr lang="es-AR" dirty="0"/>
          </a:p>
        </p:txBody>
      </p:sp>
      <p:sp>
        <p:nvSpPr>
          <p:cNvPr id="4" name="Rectangle 3"/>
          <p:cNvSpPr/>
          <p:nvPr/>
        </p:nvSpPr>
        <p:spPr>
          <a:xfrm>
            <a:off x="611560" y="3933056"/>
            <a:ext cx="8244408" cy="1569660"/>
          </a:xfrm>
          <a:prstGeom prst="rect">
            <a:avLst/>
          </a:prstGeom>
          <a:noFill/>
          <a:ln w="73025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AR" sz="3200" dirty="0" smtClean="0">
                <a:latin typeface="Andalus" pitchFamily="18" charset="-78"/>
                <a:cs typeface="Andalus" pitchFamily="18" charset="-78"/>
              </a:rPr>
              <a:t>El 10% de pacientes con Tiroiditis de Hashimoto se presentan sin bocio debido a atrofia de la glándula, etapa final de esta forma de Tiroiditis</a:t>
            </a:r>
            <a:r>
              <a:rPr lang="es-AR" sz="2000" dirty="0" smtClean="0">
                <a:latin typeface="Andalus" pitchFamily="18" charset="-78"/>
                <a:cs typeface="Andalus" pitchFamily="18" charset="-78"/>
              </a:rPr>
              <a:t>.</a:t>
            </a:r>
          </a:p>
        </p:txBody>
      </p:sp>
      <p:pic>
        <p:nvPicPr>
          <p:cNvPr id="5" name="Picture 2" descr="C:\Users\Fiorito\Desktop\logui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IMÁGENES</a:t>
            </a:r>
            <a:endParaRPr lang="es-A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91264" cy="1584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s-AR" dirty="0" smtClean="0">
                <a:latin typeface="Andalus" pitchFamily="18" charset="-78"/>
                <a:cs typeface="Andalus" pitchFamily="18" charset="-78"/>
              </a:rPr>
              <a:t> Ecográficamente se caracteriza por la </a:t>
            </a:r>
            <a:r>
              <a:rPr lang="es-AR" dirty="0" err="1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hipoecogenicidad</a:t>
            </a:r>
            <a:r>
              <a:rPr lang="es-AR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y </a:t>
            </a:r>
            <a:r>
              <a:rPr lang="es-AR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falta de homogeneidad </a:t>
            </a:r>
            <a:r>
              <a:rPr lang="es-AR" dirty="0" smtClean="0">
                <a:latin typeface="Andalus" pitchFamily="18" charset="-78"/>
                <a:cs typeface="Andalus" pitchFamily="18" charset="-78"/>
              </a:rPr>
              <a:t>del parénquima tiroideo.</a:t>
            </a:r>
            <a:endParaRPr lang="es-AR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852936"/>
            <a:ext cx="777686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sz="3200" dirty="0" smtClean="0">
                <a:latin typeface="Andalus" pitchFamily="18" charset="-78"/>
                <a:cs typeface="Andalus" pitchFamily="18" charset="-78"/>
              </a:rPr>
              <a:t>La </a:t>
            </a:r>
            <a:r>
              <a:rPr lang="es-AR" sz="3200" dirty="0">
                <a:latin typeface="Andalus" pitchFamily="18" charset="-78"/>
                <a:cs typeface="Andalus" pitchFamily="18" charset="-78"/>
              </a:rPr>
              <a:t>inflamación crónica conduce sobre todo a la </a:t>
            </a:r>
            <a:r>
              <a:rPr lang="es-AR" sz="3200" dirty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atrofia</a:t>
            </a:r>
            <a:r>
              <a:rPr lang="es-AR" sz="3200" dirty="0">
                <a:latin typeface="Andalus" pitchFamily="18" charset="-78"/>
                <a:cs typeface="Andalus" pitchFamily="18" charset="-78"/>
              </a:rPr>
              <a:t> de la </a:t>
            </a:r>
            <a:r>
              <a:rPr lang="es-AR" sz="3200" dirty="0" smtClean="0">
                <a:latin typeface="Andalus" pitchFamily="18" charset="-78"/>
                <a:cs typeface="Andalus" pitchFamily="18" charset="-78"/>
              </a:rPr>
              <a:t>tiroides con reducción </a:t>
            </a:r>
            <a:r>
              <a:rPr lang="es-AR" sz="3200" dirty="0">
                <a:latin typeface="Andalus" pitchFamily="18" charset="-78"/>
                <a:cs typeface="Andalus" pitchFamily="18" charset="-78"/>
              </a:rPr>
              <a:t>en </a:t>
            </a:r>
            <a:r>
              <a:rPr lang="es-AR" sz="3200" dirty="0" smtClean="0">
                <a:latin typeface="Andalus" pitchFamily="18" charset="-78"/>
                <a:cs typeface="Andalus" pitchFamily="18" charset="-78"/>
              </a:rPr>
              <a:t>tamaño de la misma.</a:t>
            </a:r>
            <a:endParaRPr lang="es-AR" sz="32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4509120"/>
            <a:ext cx="828092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AR" sz="3200" dirty="0">
                <a:latin typeface="Andalus" pitchFamily="18" charset="-78"/>
                <a:cs typeface="Andalus" pitchFamily="18" charset="-78"/>
              </a:rPr>
              <a:t>Si la tiroiditis de Hashimoto se diagnostica en una etapa temprana , la tiroides </a:t>
            </a:r>
            <a:r>
              <a:rPr lang="es-AR" sz="3200" dirty="0" smtClean="0">
                <a:latin typeface="Andalus" pitchFamily="18" charset="-78"/>
                <a:cs typeface="Andalus" pitchFamily="18" charset="-78"/>
              </a:rPr>
              <a:t>puede ser de</a:t>
            </a:r>
            <a:endParaRPr lang="es-AR" sz="3200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es-AR" sz="3200" dirty="0">
                <a:latin typeface="Andalus" pitchFamily="18" charset="-78"/>
                <a:cs typeface="Andalus" pitchFamily="18" charset="-78"/>
              </a:rPr>
              <a:t>tamaño normal y las zonas </a:t>
            </a:r>
            <a:r>
              <a:rPr lang="es-AR" sz="3200" dirty="0" err="1">
                <a:latin typeface="Andalus" pitchFamily="18" charset="-78"/>
                <a:cs typeface="Andalus" pitchFamily="18" charset="-78"/>
              </a:rPr>
              <a:t>hipoecoicas</a:t>
            </a:r>
            <a:r>
              <a:rPr lang="es-AR" sz="3200" dirty="0">
                <a:latin typeface="Andalus" pitchFamily="18" charset="-78"/>
                <a:cs typeface="Andalus" pitchFamily="18" charset="-78"/>
              </a:rPr>
              <a:t> ocurren en un patrón difuso </a:t>
            </a:r>
          </a:p>
        </p:txBody>
      </p:sp>
      <p:pic>
        <p:nvPicPr>
          <p:cNvPr id="6" name="Picture 2" descr="C:\Users\Fiorito\Desktop\logui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imÁgenes</a:t>
            </a:r>
            <a:endParaRPr lang="es-A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51633" t="14216" r="6925" b="22536"/>
          <a:stretch>
            <a:fillRect/>
          </a:stretch>
        </p:blipFill>
        <p:spPr bwMode="auto">
          <a:xfrm>
            <a:off x="611560" y="1124744"/>
            <a:ext cx="7776864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Fiorito\Desktop\loguit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6072" y="6209142"/>
            <a:ext cx="638525" cy="5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1997</TotalTime>
  <Words>835</Words>
  <Application>Microsoft Office PowerPoint</Application>
  <PresentationFormat>Presentación en pantalla (4:3)</PresentationFormat>
  <Paragraphs>156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Trek</vt:lpstr>
      <vt:lpstr>TIROIDITIS DE HASHIMOTO</vt:lpstr>
      <vt:lpstr>introducción</vt:lpstr>
      <vt:lpstr>INTRODUCCIÓN</vt:lpstr>
      <vt:lpstr>etiopatogenia</vt:lpstr>
      <vt:lpstr>DIAGNÓSTICO</vt:lpstr>
      <vt:lpstr>CLÍNICA</vt:lpstr>
      <vt:lpstr>CLÍNICA</vt:lpstr>
      <vt:lpstr>IMÁGENES</vt:lpstr>
      <vt:lpstr>imÁgenes</vt:lpstr>
      <vt:lpstr>laboratorio</vt:lpstr>
      <vt:lpstr>ANTICUERPOS </vt:lpstr>
      <vt:lpstr>HISTOLOGÍA</vt:lpstr>
      <vt:lpstr>Formas de presentación</vt:lpstr>
      <vt:lpstr>TRATAMIENTO ENFERMEDAD DE hashimoto</vt:lpstr>
      <vt:lpstr>tratamiento</vt:lpstr>
      <vt:lpstr>HASHITOXICOSIS</vt:lpstr>
      <vt:lpstr>HASHITOXICOSIS</vt:lpstr>
      <vt:lpstr>fisiopatología</vt:lpstr>
      <vt:lpstr>clínica</vt:lpstr>
      <vt:lpstr>Diagnóstico hashitoxicosis</vt:lpstr>
      <vt:lpstr>Diagnóstico diferencial: Enfermedad de graves</vt:lpstr>
      <vt:lpstr>Diapositiva 22</vt:lpstr>
      <vt:lpstr>Diapositiva 23</vt:lpstr>
      <vt:lpstr>Tratamiento y evolución</vt:lpstr>
      <vt:lpstr>Diapositiva 25</vt:lpstr>
      <vt:lpstr>Conclusión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TIRODITIS DE HASHIMOTO</dc:title>
  <dc:creator>Romi</dc:creator>
  <cp:lastModifiedBy>Fiorito</cp:lastModifiedBy>
  <cp:revision>84</cp:revision>
  <dcterms:created xsi:type="dcterms:W3CDTF">2013-09-26T13:46:34Z</dcterms:created>
  <dcterms:modified xsi:type="dcterms:W3CDTF">2014-09-16T18:45:58Z</dcterms:modified>
</cp:coreProperties>
</file>