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3" r:id="rId13"/>
    <p:sldId id="268" r:id="rId14"/>
    <p:sldId id="271" r:id="rId15"/>
    <p:sldId id="269" r:id="rId16"/>
    <p:sldId id="272" r:id="rId17"/>
    <p:sldId id="274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73" r:id="rId26"/>
    <p:sldId id="284" r:id="rId27"/>
    <p:sldId id="275" r:id="rId28"/>
    <p:sldId id="270" r:id="rId29"/>
    <p:sldId id="283" r:id="rId30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7B10E3-4511-441F-B4A5-8A14D94747B0}" type="datetimeFigureOut">
              <a:rPr lang="es-ES"/>
              <a:pPr/>
              <a:t>26/11/2014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3548C-8F2E-4018-8980-B3F307E317ED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576206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236154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949790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392680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450674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7543666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5759818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2267834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8260531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756168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9484694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782122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9277273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025411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265563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993404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0035545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24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097350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0790339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26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920114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27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251948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28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7014004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29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288026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410873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0826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475402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677158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042988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763993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3548C-8F2E-4018-8980-B3F307E317ED}" type="slidenum">
              <a:rPr lang="es-ES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07251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5A674-62B2-4AA1-BA7A-E9C3AE8C2D4B}" type="datetimeFigureOut">
              <a:rPr lang="es-AR" altLang="pt-BR"/>
              <a:pPr/>
              <a:t>26/11/2014</a:t>
            </a:fld>
            <a:endParaRPr lang="es-AR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alt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CD0C-85B7-4496-8494-6B0397EA9054}" type="slidenum">
              <a:rPr lang="es-AR" altLang="pt-BR"/>
              <a:pPr/>
              <a:t>‹Nº›</a:t>
            </a:fld>
            <a:endParaRPr lang="es-AR" altLang="pt-BR"/>
          </a:p>
        </p:txBody>
      </p:sp>
    </p:spTree>
    <p:extLst>
      <p:ext uri="{BB962C8B-B14F-4D97-AF65-F5344CB8AC3E}">
        <p14:creationId xmlns:p14="http://schemas.microsoft.com/office/powerpoint/2010/main" xmlns="" val="3342200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E0B1F-0065-4855-934E-91905BA44334}" type="datetimeFigureOut">
              <a:rPr lang="es-AR" altLang="pt-BR"/>
              <a:pPr/>
              <a:t>26/11/2014</a:t>
            </a:fld>
            <a:endParaRPr lang="es-AR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alt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786B0-FE63-49E9-B94D-1E8A2C08E17A}" type="slidenum">
              <a:rPr lang="es-AR" altLang="pt-BR"/>
              <a:pPr/>
              <a:t>‹Nº›</a:t>
            </a:fld>
            <a:endParaRPr lang="es-AR" altLang="pt-BR"/>
          </a:p>
        </p:txBody>
      </p:sp>
    </p:spTree>
    <p:extLst>
      <p:ext uri="{BB962C8B-B14F-4D97-AF65-F5344CB8AC3E}">
        <p14:creationId xmlns:p14="http://schemas.microsoft.com/office/powerpoint/2010/main" xmlns="" val="2849245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E0B1F-0065-4855-934E-91905BA44334}" type="datetimeFigureOut">
              <a:rPr lang="es-AR" altLang="pt-BR"/>
              <a:pPr/>
              <a:t>26/11/2014</a:t>
            </a:fld>
            <a:endParaRPr lang="es-AR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alt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786B0-FE63-49E9-B94D-1E8A2C08E17A}" type="slidenum">
              <a:rPr lang="es-AR" altLang="pt-BR"/>
              <a:pPr/>
              <a:t>‹Nº›</a:t>
            </a:fld>
            <a:endParaRPr lang="es-AR" altLang="pt-B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109656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E0B1F-0065-4855-934E-91905BA44334}" type="datetimeFigureOut">
              <a:rPr lang="es-AR" altLang="pt-BR"/>
              <a:pPr/>
              <a:t>26/11/2014</a:t>
            </a:fld>
            <a:endParaRPr lang="es-AR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alt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786B0-FE63-49E9-B94D-1E8A2C08E17A}" type="slidenum">
              <a:rPr lang="es-AR" altLang="pt-BR"/>
              <a:pPr/>
              <a:t>‹Nº›</a:t>
            </a:fld>
            <a:endParaRPr lang="es-AR" altLang="pt-BR"/>
          </a:p>
        </p:txBody>
      </p:sp>
    </p:spTree>
    <p:extLst>
      <p:ext uri="{BB962C8B-B14F-4D97-AF65-F5344CB8AC3E}">
        <p14:creationId xmlns:p14="http://schemas.microsoft.com/office/powerpoint/2010/main" xmlns="" val="187121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E0B1F-0065-4855-934E-91905BA44334}" type="datetimeFigureOut">
              <a:rPr lang="es-AR" altLang="pt-BR"/>
              <a:pPr/>
              <a:t>26/11/2014</a:t>
            </a:fld>
            <a:endParaRPr lang="es-AR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alt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786B0-FE63-49E9-B94D-1E8A2C08E17A}" type="slidenum">
              <a:rPr lang="es-AR" altLang="pt-BR"/>
              <a:pPr/>
              <a:t>‹Nº›</a:t>
            </a:fld>
            <a:endParaRPr lang="es-AR" altLang="pt-B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474842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E0B1F-0065-4855-934E-91905BA44334}" type="datetimeFigureOut">
              <a:rPr lang="es-AR" altLang="pt-BR"/>
              <a:pPr/>
              <a:t>26/11/2014</a:t>
            </a:fld>
            <a:endParaRPr lang="es-AR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alt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786B0-FE63-49E9-B94D-1E8A2C08E17A}" type="slidenum">
              <a:rPr lang="es-AR" altLang="pt-BR"/>
              <a:pPr/>
              <a:t>‹Nº›</a:t>
            </a:fld>
            <a:endParaRPr lang="es-AR" altLang="pt-BR"/>
          </a:p>
        </p:txBody>
      </p:sp>
    </p:spTree>
    <p:extLst>
      <p:ext uri="{BB962C8B-B14F-4D97-AF65-F5344CB8AC3E}">
        <p14:creationId xmlns:p14="http://schemas.microsoft.com/office/powerpoint/2010/main" xmlns="" val="489227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F5B55-D3A7-4793-91AB-DC1CFBB9A5B0}" type="datetimeFigureOut">
              <a:rPr lang="es-AR" altLang="pt-BR"/>
              <a:pPr/>
              <a:t>26/11/2014</a:t>
            </a:fld>
            <a:endParaRPr lang="es-AR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alt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2B0F-EF17-409C-A4DE-FBB82F754EE3}" type="slidenum">
              <a:rPr lang="es-AR" altLang="pt-BR"/>
              <a:pPr/>
              <a:t>‹Nº›</a:t>
            </a:fld>
            <a:endParaRPr lang="es-AR" altLang="pt-BR"/>
          </a:p>
        </p:txBody>
      </p:sp>
    </p:spTree>
    <p:extLst>
      <p:ext uri="{BB962C8B-B14F-4D97-AF65-F5344CB8AC3E}">
        <p14:creationId xmlns:p14="http://schemas.microsoft.com/office/powerpoint/2010/main" xmlns="" val="3387281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79E1-2863-44E5-B617-BA555BF27A57}" type="datetimeFigureOut">
              <a:rPr lang="es-AR" altLang="pt-BR"/>
              <a:pPr/>
              <a:t>26/11/2014</a:t>
            </a:fld>
            <a:endParaRPr lang="es-AR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alt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4BF8D-F87D-4A42-9EC9-BA74E77BBF70}" type="slidenum">
              <a:rPr lang="es-AR" altLang="pt-BR"/>
              <a:pPr/>
              <a:t>‹Nº›</a:t>
            </a:fld>
            <a:endParaRPr lang="es-AR" altLang="pt-BR"/>
          </a:p>
        </p:txBody>
      </p:sp>
    </p:spTree>
    <p:extLst>
      <p:ext uri="{BB962C8B-B14F-4D97-AF65-F5344CB8AC3E}">
        <p14:creationId xmlns:p14="http://schemas.microsoft.com/office/powerpoint/2010/main" xmlns="" val="1358101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9DB90-B0BB-4C49-B9C3-398BB0DD5B7C}" type="datetimeFigureOut">
              <a:rPr lang="es-AR" altLang="pt-BR"/>
              <a:pPr/>
              <a:t>26/11/2014</a:t>
            </a:fld>
            <a:endParaRPr lang="es-AR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alt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83E5-F2C5-4D84-8BB7-12D37CA39D8B}" type="slidenum">
              <a:rPr lang="es-AR" altLang="pt-BR"/>
              <a:pPr/>
              <a:t>‹Nº›</a:t>
            </a:fld>
            <a:endParaRPr lang="es-AR" altLang="pt-BR"/>
          </a:p>
        </p:txBody>
      </p:sp>
    </p:spTree>
    <p:extLst>
      <p:ext uri="{BB962C8B-B14F-4D97-AF65-F5344CB8AC3E}">
        <p14:creationId xmlns:p14="http://schemas.microsoft.com/office/powerpoint/2010/main" xmlns="" val="1205538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FA4E0-6AB0-44D4-8507-28EE0FDF9F55}" type="datetimeFigureOut">
              <a:rPr lang="es-AR" altLang="pt-BR"/>
              <a:pPr/>
              <a:t>26/11/2014</a:t>
            </a:fld>
            <a:endParaRPr lang="es-AR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alt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7369D-239A-4F53-A7BD-5B32807068A2}" type="slidenum">
              <a:rPr lang="es-AR" altLang="pt-BR"/>
              <a:pPr/>
              <a:t>‹Nº›</a:t>
            </a:fld>
            <a:endParaRPr lang="es-AR" altLang="pt-BR"/>
          </a:p>
        </p:txBody>
      </p:sp>
    </p:spTree>
    <p:extLst>
      <p:ext uri="{BB962C8B-B14F-4D97-AF65-F5344CB8AC3E}">
        <p14:creationId xmlns:p14="http://schemas.microsoft.com/office/powerpoint/2010/main" xmlns="" val="1677468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7EFEA-7406-4ECA-9353-AB647FB6753D}" type="datetimeFigureOut">
              <a:rPr lang="es-AR" altLang="pt-BR"/>
              <a:pPr/>
              <a:t>26/11/2014</a:t>
            </a:fld>
            <a:endParaRPr lang="es-AR" alt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alt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97C17-7321-49D2-8F8A-49B06C484DA7}" type="slidenum">
              <a:rPr lang="es-AR" altLang="pt-BR"/>
              <a:pPr/>
              <a:t>‹Nº›</a:t>
            </a:fld>
            <a:endParaRPr lang="es-AR" altLang="pt-BR"/>
          </a:p>
        </p:txBody>
      </p:sp>
    </p:spTree>
    <p:extLst>
      <p:ext uri="{BB962C8B-B14F-4D97-AF65-F5344CB8AC3E}">
        <p14:creationId xmlns:p14="http://schemas.microsoft.com/office/powerpoint/2010/main" xmlns="" val="2108100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A4B04-AB84-401F-AF24-F7E611FC78AF}" type="datetimeFigureOut">
              <a:rPr lang="es-AR" altLang="pt-BR"/>
              <a:pPr/>
              <a:t>26/11/2014</a:t>
            </a:fld>
            <a:endParaRPr lang="es-AR" alt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alt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2B569-7DAA-423B-9AF1-75D2839F7E75}" type="slidenum">
              <a:rPr lang="es-AR" altLang="pt-BR"/>
              <a:pPr/>
              <a:t>‹Nº›</a:t>
            </a:fld>
            <a:endParaRPr lang="es-AR" altLang="pt-BR"/>
          </a:p>
        </p:txBody>
      </p:sp>
    </p:spTree>
    <p:extLst>
      <p:ext uri="{BB962C8B-B14F-4D97-AF65-F5344CB8AC3E}">
        <p14:creationId xmlns:p14="http://schemas.microsoft.com/office/powerpoint/2010/main" xmlns="" val="3200043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E0B1F-0065-4855-934E-91905BA44334}" type="datetimeFigureOut">
              <a:rPr lang="es-AR" altLang="pt-BR"/>
              <a:pPr/>
              <a:t>26/11/2014</a:t>
            </a:fld>
            <a:endParaRPr lang="es-AR" alt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alt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786B0-FE63-49E9-B94D-1E8A2C08E17A}" type="slidenum">
              <a:rPr lang="es-AR" altLang="pt-BR"/>
              <a:pPr/>
              <a:t>‹Nº›</a:t>
            </a:fld>
            <a:endParaRPr lang="es-AR" altLang="pt-BR"/>
          </a:p>
        </p:txBody>
      </p:sp>
    </p:spTree>
    <p:extLst>
      <p:ext uri="{BB962C8B-B14F-4D97-AF65-F5344CB8AC3E}">
        <p14:creationId xmlns:p14="http://schemas.microsoft.com/office/powerpoint/2010/main" xmlns="" val="3705349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7B314-2957-41B9-B531-EA8560FA5D2B}" type="datetimeFigureOut">
              <a:rPr lang="es-AR" altLang="pt-BR"/>
              <a:pPr/>
              <a:t>26/11/2014</a:t>
            </a:fld>
            <a:endParaRPr lang="es-AR" alt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alt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7755F-A5BE-4A00-9409-99C0CB308E19}" type="slidenum">
              <a:rPr lang="es-AR" altLang="pt-BR"/>
              <a:pPr/>
              <a:t>‹Nº›</a:t>
            </a:fld>
            <a:endParaRPr lang="es-AR" altLang="pt-BR"/>
          </a:p>
        </p:txBody>
      </p:sp>
    </p:spTree>
    <p:extLst>
      <p:ext uri="{BB962C8B-B14F-4D97-AF65-F5344CB8AC3E}">
        <p14:creationId xmlns:p14="http://schemas.microsoft.com/office/powerpoint/2010/main" xmlns="" val="37636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67942-F949-41FA-8D0A-6204534F3563}" type="datetimeFigureOut">
              <a:rPr lang="es-AR" altLang="pt-BR"/>
              <a:pPr/>
              <a:t>26/11/2014</a:t>
            </a:fld>
            <a:endParaRPr lang="es-AR" alt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alt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002DC-51B0-4D22-9910-E9F7FF262074}" type="slidenum">
              <a:rPr lang="es-AR" altLang="pt-BR"/>
              <a:pPr/>
              <a:t>‹Nº›</a:t>
            </a:fld>
            <a:endParaRPr lang="es-AR" altLang="pt-BR"/>
          </a:p>
        </p:txBody>
      </p:sp>
    </p:spTree>
    <p:extLst>
      <p:ext uri="{BB962C8B-B14F-4D97-AF65-F5344CB8AC3E}">
        <p14:creationId xmlns:p14="http://schemas.microsoft.com/office/powerpoint/2010/main" xmlns="" val="2870810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5771-26D7-4AF6-A619-31DB997961A2}" type="datetimeFigureOut">
              <a:rPr lang="es-AR" altLang="pt-BR"/>
              <a:pPr/>
              <a:t>26/11/2014</a:t>
            </a:fld>
            <a:endParaRPr lang="es-AR" alt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alt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1B2B-785B-4F17-844C-EBABAA6AA371}" type="slidenum">
              <a:rPr lang="es-AR" altLang="pt-BR"/>
              <a:pPr/>
              <a:t>‹Nº›</a:t>
            </a:fld>
            <a:endParaRPr lang="es-AR" altLang="pt-BR"/>
          </a:p>
        </p:txBody>
      </p:sp>
    </p:spTree>
    <p:extLst>
      <p:ext uri="{BB962C8B-B14F-4D97-AF65-F5344CB8AC3E}">
        <p14:creationId xmlns:p14="http://schemas.microsoft.com/office/powerpoint/2010/main" xmlns="" val="1129082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E0B1F-0065-4855-934E-91905BA44334}" type="datetimeFigureOut">
              <a:rPr lang="es-AR" altLang="pt-BR"/>
              <a:pPr/>
              <a:t>26/11/2014</a:t>
            </a:fld>
            <a:endParaRPr lang="es-AR" alt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alt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02786B0-FE63-49E9-B94D-1E8A2C08E17A}" type="slidenum">
              <a:rPr lang="es-AR" altLang="pt-BR"/>
              <a:pPr/>
              <a:t>‹Nº›</a:t>
            </a:fld>
            <a:endParaRPr lang="es-AR" altLang="pt-BR"/>
          </a:p>
        </p:txBody>
      </p:sp>
    </p:spTree>
    <p:extLst>
      <p:ext uri="{BB962C8B-B14F-4D97-AF65-F5344CB8AC3E}">
        <p14:creationId xmlns:p14="http://schemas.microsoft.com/office/powerpoint/2010/main" xmlns="" val="31288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altLang="pt-BR" smtClean="0"/>
              <a:t>Edemas en MMII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54992" y="5292563"/>
            <a:ext cx="4191990" cy="1217612"/>
          </a:xfrm>
        </p:spPr>
        <p:txBody>
          <a:bodyPr>
            <a:normAutofit/>
          </a:bodyPr>
          <a:lstStyle/>
          <a:p>
            <a:r>
              <a:rPr lang="pt-BR" altLang="pt-BR">
                <a:solidFill>
                  <a:srgbClr val="000000"/>
                </a:solidFill>
              </a:rPr>
              <a:t>Maresca Jesica</a:t>
            </a:r>
          </a:p>
          <a:p>
            <a:r>
              <a:rPr lang="pt-BR" altLang="pt-BR">
                <a:solidFill>
                  <a:srgbClr val="000000"/>
                </a:solidFill>
              </a:rPr>
              <a:t>HIGA Fiorito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>
                <a:solidFill>
                  <a:srgbClr val="000000"/>
                </a:solidFill>
              </a:rPr>
              <a:t>trombofilia: condición que determina que un paciente tenga tendencia a la trombosis.  Hereditaria, se asocia a trastornos del factor V, déficit de proteína C y S. </a:t>
            </a:r>
          </a:p>
          <a:p>
            <a:r>
              <a:rPr lang="es-ES">
                <a:solidFill>
                  <a:srgbClr val="000000"/>
                </a:solidFill>
              </a:rPr>
              <a:t>Adquirida, SAF, anemia hemolítica, síndrome nefrótico, hiperhomocisteinemia, tumores malignos.</a:t>
            </a:r>
          </a:p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417713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>
                <a:solidFill>
                  <a:srgbClr val="000000"/>
                </a:solidFill>
              </a:rPr>
              <a:t>El riesgo de trombosis es mayor con tu de cerebro, ovario, páncreas, pulmón. Los más frecuentemente hallados pulmón, colon, mama y próstata.</a:t>
            </a:r>
          </a:p>
          <a:p>
            <a:r>
              <a:rPr lang="es-ES">
                <a:solidFill>
                  <a:srgbClr val="000000"/>
                </a:solidFill>
              </a:rPr>
              <a:t>10% de los q padecen TVP se diagnostica cáncer.</a:t>
            </a:r>
          </a:p>
          <a:p>
            <a:r>
              <a:rPr lang="es-ES">
                <a:solidFill>
                  <a:srgbClr val="000000"/>
                </a:solidFill>
              </a:rPr>
              <a:t>no está recomendada la búsqueda exhaustiva de cáncer oculto. No hay evidencia que muestre la mejoría en la supervivencia.</a:t>
            </a:r>
          </a:p>
        </p:txBody>
      </p:sp>
    </p:spTree>
    <p:extLst>
      <p:ext uri="{BB962C8B-B14F-4D97-AF65-F5344CB8AC3E}">
        <p14:creationId xmlns:p14="http://schemas.microsoft.com/office/powerpoint/2010/main" xmlns="" val="2620553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pt-BR"/>
              <a:t>Factores de riesgo para TVP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252538"/>
            <a:ext cx="7274688" cy="512762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s-AR" altLang="pt-BR" sz="1500" smtClean="0"/>
              <a:t>Factores de riesgo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Internación en 6 meses previos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Cx con mas de 30 min de anestesia gral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Várices en MMII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Antecedentes de enfermedad tromboembólica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Insuf venosa en mmii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Tbq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Hiperhomocisteinemia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Obesidad 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Deficit de proteina C y S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Trastornos de la coagulación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Uso de ACO y TRH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Embarazo y postparto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Enfermedad severa (cáncer, insuf cardíaca, acv, iam, quimioterapia)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Inmovilización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Fractura de mmii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Quemaduras mayores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Politraumatismo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1500" smtClean="0"/>
              <a:t>Obstrucción venosa por compresión ganglionar o tumoral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endParaRPr lang="es-AR" altLang="pt-BR" sz="15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clínica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>
                <a:solidFill>
                  <a:srgbClr val="000000"/>
                </a:solidFill>
              </a:rPr>
              <a:t>aumento de diámetro unilateral de mmii</a:t>
            </a:r>
          </a:p>
          <a:p>
            <a:r>
              <a:rPr lang="es-ES">
                <a:solidFill>
                  <a:srgbClr val="000000"/>
                </a:solidFill>
              </a:rPr>
              <a:t>dolor</a:t>
            </a:r>
            <a:endParaRPr lang="pt-BR">
              <a:solidFill>
                <a:srgbClr val="000000"/>
              </a:solidFill>
            </a:endParaRPr>
          </a:p>
          <a:p>
            <a:r>
              <a:rPr lang="es-ES">
                <a:solidFill>
                  <a:srgbClr val="000000"/>
                </a:solidFill>
              </a:rPr>
              <a:t>cambios en la coloración o no</a:t>
            </a:r>
          </a:p>
          <a:p>
            <a:r>
              <a:rPr lang="es-ES">
                <a:solidFill>
                  <a:srgbClr val="000000"/>
                </a:solidFill>
              </a:rPr>
              <a:t>signo de </a:t>
            </a:r>
            <a:r>
              <a:rPr lang="pt-BR">
                <a:solidFill>
                  <a:srgbClr val="000000"/>
                </a:solidFill>
              </a:rPr>
              <a:t>homans</a:t>
            </a:r>
            <a:endParaRPr lang="es-ES">
              <a:solidFill>
                <a:srgbClr val="000000"/>
              </a:solidFill>
            </a:endParaRPr>
          </a:p>
          <a:p>
            <a:r>
              <a:rPr lang="es-ES">
                <a:solidFill>
                  <a:srgbClr val="000000"/>
                </a:solidFill>
              </a:rPr>
              <a:t>dolor a la compresión de pantorrilla</a:t>
            </a:r>
          </a:p>
          <a:p>
            <a:r>
              <a:rPr lang="pt-BR">
                <a:solidFill>
                  <a:srgbClr val="000000"/>
                </a:solidFill>
              </a:rPr>
              <a:t>dolor a la percusión en tibia</a:t>
            </a:r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5273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9689" y="64880"/>
            <a:ext cx="8229600" cy="1143000"/>
          </a:xfrm>
        </p:spPr>
        <p:txBody>
          <a:bodyPr/>
          <a:lstStyle/>
          <a:p>
            <a:r>
              <a:rPr lang="es-ES"/>
              <a:t>diagnósticos diferenciales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49572" y="1111236"/>
            <a:ext cx="8229600" cy="5855085"/>
          </a:xfrm>
        </p:spPr>
        <p:txBody>
          <a:bodyPr/>
          <a:lstStyle/>
          <a:p>
            <a:r>
              <a:rPr lang="es-ES">
                <a:solidFill>
                  <a:srgbClr val="000000"/>
                </a:solidFill>
              </a:rPr>
              <a:t>celulitis</a:t>
            </a:r>
          </a:p>
          <a:p>
            <a:r>
              <a:rPr lang="es-ES">
                <a:solidFill>
                  <a:srgbClr val="000000"/>
                </a:solidFill>
              </a:rPr>
              <a:t>rotura de quiste de baker</a:t>
            </a:r>
          </a:p>
          <a:p>
            <a:r>
              <a:rPr lang="es-ES">
                <a:solidFill>
                  <a:srgbClr val="000000"/>
                </a:solidFill>
              </a:rPr>
              <a:t>hematoma</a:t>
            </a:r>
          </a:p>
          <a:p>
            <a:r>
              <a:rPr lang="es-ES">
                <a:solidFill>
                  <a:srgbClr val="000000"/>
                </a:solidFill>
              </a:rPr>
              <a:t>sme posflebítico</a:t>
            </a:r>
          </a:p>
          <a:p>
            <a:r>
              <a:rPr lang="es-ES">
                <a:solidFill>
                  <a:srgbClr val="000000"/>
                </a:solidFill>
              </a:rPr>
              <a:t>calambre muscular</a:t>
            </a:r>
          </a:p>
          <a:p>
            <a:r>
              <a:rPr lang="es-ES">
                <a:solidFill>
                  <a:srgbClr val="000000"/>
                </a:solidFill>
              </a:rPr>
              <a:t>artritis de rodilla</a:t>
            </a:r>
          </a:p>
          <a:p>
            <a:r>
              <a:rPr lang="es-ES">
                <a:solidFill>
                  <a:srgbClr val="000000"/>
                </a:solidFill>
              </a:rPr>
              <a:t>edema por inmovilización</a:t>
            </a:r>
          </a:p>
          <a:p>
            <a:r>
              <a:rPr lang="es-ES">
                <a:solidFill>
                  <a:srgbClr val="000000"/>
                </a:solidFill>
              </a:rPr>
              <a:t>edema linfático</a:t>
            </a:r>
          </a:p>
          <a:p>
            <a:r>
              <a:rPr lang="es-ES">
                <a:solidFill>
                  <a:srgbClr val="000000"/>
                </a:solidFill>
              </a:rPr>
              <a:t>ICC</a:t>
            </a:r>
          </a:p>
          <a:p>
            <a:r>
              <a:rPr lang="es-ES">
                <a:solidFill>
                  <a:srgbClr val="000000"/>
                </a:solidFill>
              </a:rPr>
              <a:t>hipocalcemia</a:t>
            </a:r>
          </a:p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69970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Diagnóstico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119188"/>
            <a:ext cx="8229600" cy="4931930"/>
          </a:xfrm>
        </p:spPr>
        <p:txBody>
          <a:bodyPr/>
          <a:lstStyle/>
          <a:p>
            <a:r>
              <a:rPr lang="es-ES">
                <a:solidFill>
                  <a:srgbClr val="000000"/>
                </a:solidFill>
              </a:rPr>
              <a:t>Venografía contrastada (gold standard). defecto de relleno en el sistema venoso. Es costoso, dificultoso y doloroso.</a:t>
            </a:r>
          </a:p>
          <a:p>
            <a:r>
              <a:rPr lang="es-ES">
                <a:solidFill>
                  <a:srgbClr val="000000"/>
                </a:solidFill>
              </a:rPr>
              <a:t>Pletismografía de impedancia. Sy E del 95%. escasa disponibilidad.</a:t>
            </a:r>
          </a:p>
          <a:p>
            <a:r>
              <a:rPr lang="es-ES">
                <a:solidFill>
                  <a:srgbClr val="000000"/>
                </a:solidFill>
              </a:rPr>
              <a:t>Ecodoppler. S 91% E 96% para la trombosis suprapatelar. operador dependiente. Visualización de venas colaterales, flujo, extensión del coágulo, celulitis, quiste de baker.</a:t>
            </a:r>
          </a:p>
          <a:p>
            <a:r>
              <a:rPr lang="es-ES">
                <a:solidFill>
                  <a:srgbClr val="000000"/>
                </a:solidFill>
              </a:rPr>
              <a:t>Dimero D. Alto VPN.</a:t>
            </a:r>
            <a:r>
              <a:rPr lang="es-ES"/>
              <a:t> </a:t>
            </a:r>
          </a:p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088023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Prevención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6295"/>
          </a:xfrm>
        </p:spPr>
        <p:txBody>
          <a:bodyPr/>
          <a:lstStyle/>
          <a:p>
            <a:r>
              <a:rPr lang="es-ES" sz="2800">
                <a:solidFill>
                  <a:srgbClr val="000000"/>
                </a:solidFill>
              </a:rPr>
              <a:t>prevención (no en &lt;40 años con internación no mayor a 3 días)</a:t>
            </a:r>
          </a:p>
          <a:p>
            <a:pPr marL="514350" indent="-514350">
              <a:buFont typeface="+mj-lt"/>
              <a:buAutoNum type="arabicPeriod"/>
            </a:pPr>
            <a:r>
              <a:rPr lang="es-ES"/>
              <a:t> </a:t>
            </a:r>
            <a:r>
              <a:rPr lang="es-ES" sz="2800">
                <a:solidFill>
                  <a:srgbClr val="000000"/>
                </a:solidFill>
              </a:rPr>
              <a:t>HNF. 5000 UI cada 8-12 hs sc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>
                <a:solidFill>
                  <a:srgbClr val="000000"/>
                </a:solidFill>
              </a:rPr>
              <a:t>HBPM dosis diaria enoxaparina 40 mg</a:t>
            </a:r>
            <a:r>
              <a:rPr lang="it-IT" sz="2800">
                <a:solidFill>
                  <a:srgbClr val="000000"/>
                </a:solidFill>
              </a:rPr>
              <a:t>, fondaparinux </a:t>
            </a:r>
            <a:r>
              <a:rPr lang="es-ES" sz="2800">
                <a:solidFill>
                  <a:srgbClr val="000000"/>
                </a:solidFill>
              </a:rPr>
              <a:t>2,5 </a:t>
            </a:r>
            <a:r>
              <a:rPr lang="it-IT" sz="2800">
                <a:solidFill>
                  <a:srgbClr val="000000"/>
                </a:solidFill>
              </a:rPr>
              <a:t>mg </a:t>
            </a:r>
            <a:r>
              <a:rPr lang="es-ES" sz="2800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>
                <a:solidFill>
                  <a:srgbClr val="000000"/>
                </a:solidFill>
                <a:latin typeface="Calibri"/>
              </a:rPr>
              <a:t>Acenocumarol y warfarina (profilaxis por tiempo prolongado)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>
                <a:solidFill>
                  <a:srgbClr val="000000"/>
                </a:solidFill>
                <a:latin typeface="Calibri"/>
              </a:rPr>
              <a:t>nuevos ACO: dabigatrán 220 mg/dia, 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>
                <a:solidFill>
                  <a:srgbClr val="000000"/>
                </a:solidFill>
                <a:latin typeface="Calibri"/>
              </a:rPr>
              <a:t>dispositivos mecánicos de compresión neumática intermitente</a:t>
            </a:r>
          </a:p>
        </p:txBody>
      </p:sp>
    </p:spTree>
    <p:extLst>
      <p:ext uri="{BB962C8B-B14F-4D97-AF65-F5344CB8AC3E}">
        <p14:creationId xmlns:p14="http://schemas.microsoft.com/office/powerpoint/2010/main" xmlns="" val="2580332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sindrome posflebítico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>
                <a:solidFill>
                  <a:srgbClr val="000000"/>
                </a:solidFill>
              </a:rPr>
              <a:t>en 20-50% de los q tuvieron TVP o con insuficiencia venosa crónica.</a:t>
            </a:r>
          </a:p>
          <a:p>
            <a:r>
              <a:rPr lang="es-ES">
                <a:solidFill>
                  <a:srgbClr val="000000"/>
                </a:solidFill>
              </a:rPr>
              <a:t>medias elásticas de compresión graduada 30-40 mmHg de presión en el tobillo durante 2 años.</a:t>
            </a:r>
          </a:p>
        </p:txBody>
      </p:sp>
    </p:spTree>
    <p:extLst>
      <p:ext uri="{BB962C8B-B14F-4D97-AF65-F5344CB8AC3E}">
        <p14:creationId xmlns:p14="http://schemas.microsoft.com/office/powerpoint/2010/main" xmlns="" val="13192555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TEP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>
                <a:solidFill>
                  <a:srgbClr val="000000"/>
                </a:solidFill>
              </a:rPr>
              <a:t>obstrucción de arteria pulmonar o una de sus ramas</a:t>
            </a:r>
          </a:p>
          <a:p>
            <a:r>
              <a:rPr lang="es-ES">
                <a:solidFill>
                  <a:srgbClr val="000000"/>
                </a:solidFill>
              </a:rPr>
              <a:t>una de las causas más frecuentes de muerte en internados</a:t>
            </a:r>
          </a:p>
          <a:p>
            <a:r>
              <a:rPr lang="es-ES">
                <a:solidFill>
                  <a:srgbClr val="000000"/>
                </a:solidFill>
              </a:rPr>
              <a:t>el estudio diagnóstico se basa en la probabilidad clínica de que esta exista, que puede ser alta mediana o baja, según el grado de riesgo, síntomas y signos que la sugieren.</a:t>
            </a:r>
          </a:p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572149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cuadro clínico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>
                <a:solidFill>
                  <a:srgbClr val="000000"/>
                </a:solidFill>
              </a:rPr>
              <a:t>más frec: disnea, dolor pleurítico, taquipnea, taquicardia, R4 o refuerzo del R2 (más específicos).</a:t>
            </a:r>
          </a:p>
          <a:p>
            <a:r>
              <a:rPr lang="es-ES">
                <a:solidFill>
                  <a:srgbClr val="000000"/>
                </a:solidFill>
              </a:rPr>
              <a:t>considerar altamente probable:</a:t>
            </a:r>
          </a:p>
          <a:p>
            <a:pPr marL="514350" indent="-514350">
              <a:buFont typeface="+mj-lt"/>
              <a:buAutoNum type="arabicPeriod"/>
            </a:pPr>
            <a:r>
              <a:rPr lang="es-ES">
                <a:solidFill>
                  <a:srgbClr val="000000"/>
                </a:solidFill>
              </a:rPr>
              <a:t>sme de disnea aguda de causa desconocida</a:t>
            </a:r>
          </a:p>
          <a:p>
            <a:pPr marL="514350" indent="-514350">
              <a:buFont typeface="+mj-lt"/>
              <a:buAutoNum type="arabicPeriod"/>
            </a:pPr>
            <a:r>
              <a:rPr lang="es-ES">
                <a:solidFill>
                  <a:srgbClr val="000000"/>
                </a:solidFill>
              </a:rPr>
              <a:t>hemoptisis y/o dolor pleurítico (al menos 3 de: dolor pleurítico, disnea, hemoptisis, infiltrado radiológico, tb fiebre,frote pleural, leucocitosis)</a:t>
            </a:r>
          </a:p>
        </p:txBody>
      </p:sp>
    </p:spTree>
    <p:extLst>
      <p:ext uri="{BB962C8B-B14F-4D97-AF65-F5344CB8AC3E}">
        <p14:creationId xmlns:p14="http://schemas.microsoft.com/office/powerpoint/2010/main" xmlns="" val="4255390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pt-BR" smtClean="0"/>
              <a:t>Edema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412875"/>
            <a:ext cx="7719600" cy="462915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s-AR" dirty="0">
                <a:solidFill>
                  <a:srgbClr val="000000"/>
                </a:solidFill>
              </a:rPr>
              <a:t>Aumento del volumen extracelular.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s-AR" dirty="0">
                <a:solidFill>
                  <a:srgbClr val="000000"/>
                </a:solidFill>
              </a:rPr>
              <a:t>Mecanismos: </a:t>
            </a:r>
          </a:p>
          <a:p>
            <a:pPr fontAlgn="auto">
              <a:spcAft>
                <a:spcPts val="0"/>
              </a:spcAft>
              <a:defRPr/>
            </a:pPr>
            <a:r>
              <a:rPr lang="es-AR" dirty="0">
                <a:solidFill>
                  <a:srgbClr val="000000"/>
                </a:solidFill>
              </a:rPr>
              <a:t>Disminución de presión oncótica (dism. de albúmina)</a:t>
            </a:r>
          </a:p>
          <a:p>
            <a:pPr fontAlgn="auto">
              <a:spcAft>
                <a:spcPts val="0"/>
              </a:spcAft>
              <a:defRPr/>
            </a:pPr>
            <a:r>
              <a:rPr lang="es-AR" dirty="0">
                <a:solidFill>
                  <a:srgbClr val="000000"/>
                </a:solidFill>
              </a:rPr>
              <a:t>Aumento de presión hidrostática (aumento de retención de líquido, obstrucción venosa o </a:t>
            </a:r>
            <a:r>
              <a:rPr lang="es-AR" dirty="0" err="1">
                <a:solidFill>
                  <a:srgbClr val="000000"/>
                </a:solidFill>
              </a:rPr>
              <a:t>htp</a:t>
            </a:r>
            <a:r>
              <a:rPr lang="es-AR" dirty="0">
                <a:solidFill>
                  <a:srgbClr val="000000"/>
                </a:solidFill>
              </a:rPr>
              <a:t>, bipedestación prolongada con </a:t>
            </a:r>
            <a:r>
              <a:rPr lang="es-AR" dirty="0" err="1">
                <a:solidFill>
                  <a:srgbClr val="000000"/>
                </a:solidFill>
              </a:rPr>
              <a:t>insuf</a:t>
            </a:r>
            <a:r>
              <a:rPr lang="es-AR" dirty="0">
                <a:solidFill>
                  <a:srgbClr val="000000"/>
                </a:solidFill>
              </a:rPr>
              <a:t> venosa)</a:t>
            </a:r>
          </a:p>
          <a:p>
            <a:pPr fontAlgn="auto">
              <a:spcAft>
                <a:spcPts val="0"/>
              </a:spcAft>
              <a:defRPr/>
            </a:pPr>
            <a:r>
              <a:rPr lang="es-AR" dirty="0">
                <a:solidFill>
                  <a:srgbClr val="000000"/>
                </a:solidFill>
              </a:rPr>
              <a:t>Aumento de permeabilidad vascular (infección, inflamación, inmunitarias, traumáticas)</a:t>
            </a:r>
          </a:p>
          <a:p>
            <a:pPr fontAlgn="auto">
              <a:spcAft>
                <a:spcPts val="0"/>
              </a:spcAft>
              <a:defRPr/>
            </a:pPr>
            <a:r>
              <a:rPr lang="es-AR" dirty="0">
                <a:solidFill>
                  <a:srgbClr val="000000"/>
                </a:solidFill>
              </a:rPr>
              <a:t>Obstrucción linfática (</a:t>
            </a:r>
            <a:r>
              <a:rPr lang="es-AR" dirty="0" err="1">
                <a:solidFill>
                  <a:srgbClr val="000000"/>
                </a:solidFill>
              </a:rPr>
              <a:t>enf</a:t>
            </a:r>
            <a:r>
              <a:rPr lang="es-AR" dirty="0">
                <a:solidFill>
                  <a:srgbClr val="000000"/>
                </a:solidFill>
              </a:rPr>
              <a:t> </a:t>
            </a:r>
            <a:r>
              <a:rPr lang="es-AR" dirty="0" err="1">
                <a:solidFill>
                  <a:srgbClr val="000000"/>
                </a:solidFill>
              </a:rPr>
              <a:t>oncohematológicas</a:t>
            </a:r>
            <a:r>
              <a:rPr lang="es-AR" dirty="0">
                <a:solidFill>
                  <a:srgbClr val="000000"/>
                </a:solidFill>
              </a:rPr>
              <a:t>, resección ganglionar, fibrosis ganglionar por radioterapia).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>
                <a:solidFill>
                  <a:srgbClr val="000000"/>
                </a:solidFill>
              </a:rPr>
              <a:t>3. shock cardiogénico (embolia masiva!): trast de la conciencia, disnea, dolor torácico opresivo.</a:t>
            </a:r>
            <a:r>
              <a:rPr lang="es-E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6556175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Diagnóstico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>
                <a:solidFill>
                  <a:srgbClr val="000000"/>
                </a:solidFill>
              </a:rPr>
              <a:t>ecg: taquicardia sinusal, S1Q3T3</a:t>
            </a:r>
          </a:p>
          <a:p>
            <a:r>
              <a:rPr lang="es-ES">
                <a:solidFill>
                  <a:srgbClr val="000000"/>
                </a:solidFill>
              </a:rPr>
              <a:t>rxtx</a:t>
            </a:r>
          </a:p>
          <a:p>
            <a:r>
              <a:rPr lang="es-ES">
                <a:solidFill>
                  <a:srgbClr val="000000"/>
                </a:solidFill>
              </a:rPr>
              <a:t>eab: hipoxemia, hipocapnia, alcalosis respiratoria, aumento del A-a O2</a:t>
            </a:r>
          </a:p>
          <a:p>
            <a:r>
              <a:rPr lang="es-ES">
                <a:solidFill>
                  <a:srgbClr val="000000"/>
                </a:solidFill>
              </a:rPr>
              <a:t>Dímero D &gt;500 U/ml</a:t>
            </a:r>
          </a:p>
          <a:p>
            <a:r>
              <a:rPr lang="es-ES">
                <a:solidFill>
                  <a:srgbClr val="000000"/>
                </a:solidFill>
              </a:rPr>
              <a:t>Troponina (marcador de riesgo de complicaciones)</a:t>
            </a:r>
          </a:p>
          <a:p>
            <a:r>
              <a:rPr lang="es-ES">
                <a:solidFill>
                  <a:srgbClr val="000000"/>
                </a:solidFill>
              </a:rPr>
              <a:t>Ecocardiograma doppler (dilat cav derechas, htp sistólica, insuf tricuspídea) </a:t>
            </a:r>
          </a:p>
        </p:txBody>
      </p:sp>
    </p:spTree>
    <p:extLst>
      <p:ext uri="{BB962C8B-B14F-4D97-AF65-F5344CB8AC3E}">
        <p14:creationId xmlns:p14="http://schemas.microsoft.com/office/powerpoint/2010/main" xmlns="" val="3055704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>
                <a:solidFill>
                  <a:srgbClr val="000000"/>
                </a:solidFill>
              </a:rPr>
              <a:t>Centellograma V/Q, excluye el TEP si negativo.</a:t>
            </a:r>
          </a:p>
          <a:p>
            <a:r>
              <a:rPr lang="es-ES">
                <a:solidFill>
                  <a:srgbClr val="000000"/>
                </a:solidFill>
              </a:rPr>
              <a:t>tac helicoidal de tx con protocolo para TEP (defectos intraluminares de arterias lobulares)</a:t>
            </a:r>
          </a:p>
          <a:p>
            <a:r>
              <a:rPr lang="es-ES">
                <a:solidFill>
                  <a:srgbClr val="000000"/>
                </a:solidFill>
              </a:rPr>
              <a:t>Angiografía pulmonar (invasivo, no siempre disponible, costoso). En pte con riesgo alto y pruebas negativas.</a:t>
            </a:r>
          </a:p>
        </p:txBody>
      </p:sp>
    </p:spTree>
    <p:extLst>
      <p:ext uri="{BB962C8B-B14F-4D97-AF65-F5344CB8AC3E}">
        <p14:creationId xmlns:p14="http://schemas.microsoft.com/office/powerpoint/2010/main" xmlns="" val="32932827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Esquema de wells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>
                <a:solidFill>
                  <a:srgbClr val="000000"/>
                </a:solidFill>
              </a:rPr>
              <a:t>cancer activo (1 pto)</a:t>
            </a:r>
          </a:p>
          <a:p>
            <a:r>
              <a:rPr lang="es-ES">
                <a:solidFill>
                  <a:srgbClr val="000000"/>
                </a:solidFill>
              </a:rPr>
              <a:t>hemoptisis (1)</a:t>
            </a:r>
          </a:p>
          <a:p>
            <a:r>
              <a:rPr lang="es-ES">
                <a:solidFill>
                  <a:srgbClr val="000000"/>
                </a:solidFill>
              </a:rPr>
              <a:t>cirugía reciente (1,5)</a:t>
            </a:r>
          </a:p>
          <a:p>
            <a:r>
              <a:rPr lang="es-ES">
                <a:solidFill>
                  <a:srgbClr val="000000"/>
                </a:solidFill>
              </a:rPr>
              <a:t>TVP previa (1,5)</a:t>
            </a:r>
          </a:p>
          <a:p>
            <a:r>
              <a:rPr lang="es-ES">
                <a:solidFill>
                  <a:srgbClr val="000000"/>
                </a:solidFill>
              </a:rPr>
              <a:t>FC &gt;100 (1,5)</a:t>
            </a:r>
          </a:p>
          <a:p>
            <a:r>
              <a:rPr lang="es-ES">
                <a:solidFill>
                  <a:srgbClr val="000000"/>
                </a:solidFill>
              </a:rPr>
              <a:t>signos clínicos de TVP (3)</a:t>
            </a:r>
          </a:p>
          <a:p>
            <a:r>
              <a:rPr lang="es-ES">
                <a:solidFill>
                  <a:srgbClr val="000000"/>
                </a:solidFill>
              </a:rPr>
              <a:t>sin otro diagnóstico (3)</a:t>
            </a:r>
          </a:p>
          <a:p>
            <a:r>
              <a:rPr lang="pt-BR">
                <a:solidFill>
                  <a:srgbClr val="000000"/>
                </a:solidFill>
              </a:rPr>
              <a:t>alta &gt;o=6, moderada de </a:t>
            </a:r>
            <a:r>
              <a:rPr lang="es-ES">
                <a:solidFill>
                  <a:srgbClr val="000000"/>
                </a:solidFill>
              </a:rPr>
              <a:t>2,5-5,5;baja &lt; o =2</a:t>
            </a:r>
          </a:p>
        </p:txBody>
      </p:sp>
    </p:spTree>
    <p:extLst>
      <p:ext uri="{BB962C8B-B14F-4D97-AF65-F5344CB8AC3E}">
        <p14:creationId xmlns:p14="http://schemas.microsoft.com/office/powerpoint/2010/main" xmlns="" val="7427289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-50624" y="14392"/>
            <a:ext cx="9223376" cy="681810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s-ES"/>
          </a:p>
        </p:txBody>
      </p:sp>
      <p:sp>
        <p:nvSpPr>
          <p:cNvPr id="6" name="Rectángulo 5"/>
          <p:cNvSpPr/>
          <p:nvPr/>
        </p:nvSpPr>
        <p:spPr>
          <a:xfrm>
            <a:off x="3713874" y="91552"/>
            <a:ext cx="1330325" cy="7862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hc,examen,clinica</a:t>
            </a:r>
          </a:p>
        </p:txBody>
      </p:sp>
      <p:sp>
        <p:nvSpPr>
          <p:cNvPr id="7" name="Rectángulo 6"/>
          <p:cNvSpPr/>
          <p:nvPr/>
        </p:nvSpPr>
        <p:spPr>
          <a:xfrm>
            <a:off x="3279597" y="1221653"/>
            <a:ext cx="2212662" cy="4810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determinar probabilidad clinica</a:t>
            </a:r>
          </a:p>
        </p:txBody>
      </p:sp>
      <p:sp>
        <p:nvSpPr>
          <p:cNvPr id="8" name="Rectángulo 7"/>
          <p:cNvSpPr/>
          <p:nvPr/>
        </p:nvSpPr>
        <p:spPr>
          <a:xfrm>
            <a:off x="3726068" y="2014625"/>
            <a:ext cx="1395413" cy="4812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ecg,rxtx</a:t>
            </a:r>
          </a:p>
        </p:txBody>
      </p:sp>
      <p:sp>
        <p:nvSpPr>
          <p:cNvPr id="9" name="Rectángulo 8"/>
          <p:cNvSpPr/>
          <p:nvPr/>
        </p:nvSpPr>
        <p:spPr>
          <a:xfrm>
            <a:off x="2089698" y="3206800"/>
            <a:ext cx="1250950" cy="49779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dimero D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5651586" y="2015123"/>
            <a:ext cx="1395413" cy="4336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internado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2155783" y="2110424"/>
            <a:ext cx="1003464" cy="4667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guardia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3721734" y="4216389"/>
            <a:ext cx="1282700" cy="4182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tac de tx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649535" y="4195776"/>
            <a:ext cx="914400" cy="4176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sin TEP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3871109" y="3260351"/>
            <a:ext cx="914400" cy="35358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alto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624851" y="3210348"/>
            <a:ext cx="914400" cy="4337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normal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4170867" y="5999443"/>
            <a:ext cx="545863" cy="3540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tto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5439137" y="4261800"/>
            <a:ext cx="914400" cy="3696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dudosa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4202012" y="5148005"/>
            <a:ext cx="417676" cy="2571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+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2260583" y="4229609"/>
            <a:ext cx="914400" cy="4337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normal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7247622" y="5822583"/>
            <a:ext cx="1219557" cy="4810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angiografia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6341587" y="5942307"/>
            <a:ext cx="338138" cy="25683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-</a:t>
            </a:r>
          </a:p>
        </p:txBody>
      </p:sp>
      <p:sp>
        <p:nvSpPr>
          <p:cNvPr id="22" name="Rectángulo 21"/>
          <p:cNvSpPr/>
          <p:nvPr/>
        </p:nvSpPr>
        <p:spPr>
          <a:xfrm>
            <a:off x="5447764" y="5995373"/>
            <a:ext cx="337559" cy="33813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+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5311870" y="5071151"/>
            <a:ext cx="1538628" cy="4984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doppler mmii</a:t>
            </a:r>
          </a:p>
        </p:txBody>
      </p:sp>
      <p:sp>
        <p:nvSpPr>
          <p:cNvPr id="25" name="Rectángulo 24"/>
          <p:cNvSpPr/>
          <p:nvPr/>
        </p:nvSpPr>
        <p:spPr>
          <a:xfrm>
            <a:off x="5928826" y="3129947"/>
            <a:ext cx="1266825" cy="5298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/>
              <a:t>scan V/Q</a:t>
            </a:r>
          </a:p>
        </p:txBody>
      </p:sp>
      <p:sp>
        <p:nvSpPr>
          <p:cNvPr id="27" name="Flecha abajo 26"/>
          <p:cNvSpPr/>
          <p:nvPr/>
        </p:nvSpPr>
        <p:spPr>
          <a:xfrm>
            <a:off x="4075305" y="739235"/>
            <a:ext cx="484188" cy="5503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Flecha abajo 27"/>
          <p:cNvSpPr/>
          <p:nvPr/>
        </p:nvSpPr>
        <p:spPr>
          <a:xfrm>
            <a:off x="4068695" y="1697812"/>
            <a:ext cx="484188" cy="4256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Flecha izquierda 28"/>
          <p:cNvSpPr/>
          <p:nvPr/>
        </p:nvSpPr>
        <p:spPr>
          <a:xfrm>
            <a:off x="3227787" y="2011948"/>
            <a:ext cx="551977" cy="4857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Flecha derecha 29"/>
          <p:cNvSpPr/>
          <p:nvPr/>
        </p:nvSpPr>
        <p:spPr>
          <a:xfrm>
            <a:off x="5042808" y="2013853"/>
            <a:ext cx="534164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Flecha abajo 30"/>
          <p:cNvSpPr/>
          <p:nvPr/>
        </p:nvSpPr>
        <p:spPr>
          <a:xfrm>
            <a:off x="2453427" y="2565159"/>
            <a:ext cx="484188" cy="6394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Flecha abajo 31"/>
          <p:cNvSpPr/>
          <p:nvPr/>
        </p:nvSpPr>
        <p:spPr>
          <a:xfrm>
            <a:off x="6249988" y="2489200"/>
            <a:ext cx="484187" cy="6572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Flecha izquierda 32"/>
          <p:cNvSpPr/>
          <p:nvPr/>
        </p:nvSpPr>
        <p:spPr>
          <a:xfrm>
            <a:off x="1539736" y="3195224"/>
            <a:ext cx="532576" cy="48418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Flecha derecha 33"/>
          <p:cNvSpPr/>
          <p:nvPr/>
        </p:nvSpPr>
        <p:spPr>
          <a:xfrm>
            <a:off x="3348893" y="3202207"/>
            <a:ext cx="49695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Flecha abajo 34"/>
          <p:cNvSpPr/>
          <p:nvPr/>
        </p:nvSpPr>
        <p:spPr>
          <a:xfrm>
            <a:off x="4099840" y="3581508"/>
            <a:ext cx="484187" cy="6038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Flecha abajo 35"/>
          <p:cNvSpPr/>
          <p:nvPr/>
        </p:nvSpPr>
        <p:spPr>
          <a:xfrm>
            <a:off x="877593" y="3619038"/>
            <a:ext cx="484187" cy="5325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Flecha izquierda 36"/>
          <p:cNvSpPr/>
          <p:nvPr/>
        </p:nvSpPr>
        <p:spPr>
          <a:xfrm>
            <a:off x="3207398" y="4200369"/>
            <a:ext cx="551976" cy="4857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Flecha derecha 37"/>
          <p:cNvSpPr/>
          <p:nvPr/>
        </p:nvSpPr>
        <p:spPr>
          <a:xfrm>
            <a:off x="5017451" y="4199211"/>
            <a:ext cx="443511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Flecha abajo 38"/>
          <p:cNvSpPr/>
          <p:nvPr/>
        </p:nvSpPr>
        <p:spPr>
          <a:xfrm>
            <a:off x="4160897" y="4622279"/>
            <a:ext cx="485775" cy="5163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Flecha izquierda 40"/>
          <p:cNvSpPr/>
          <p:nvPr/>
        </p:nvSpPr>
        <p:spPr>
          <a:xfrm>
            <a:off x="1774068" y="4172361"/>
            <a:ext cx="336633" cy="4841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Flecha abajo 41"/>
          <p:cNvSpPr/>
          <p:nvPr/>
        </p:nvSpPr>
        <p:spPr>
          <a:xfrm>
            <a:off x="4202236" y="5429577"/>
            <a:ext cx="484188" cy="5503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Flecha abajo 42"/>
          <p:cNvSpPr/>
          <p:nvPr/>
        </p:nvSpPr>
        <p:spPr>
          <a:xfrm>
            <a:off x="5771684" y="4594271"/>
            <a:ext cx="484188" cy="4969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Flecha abajo 43"/>
          <p:cNvSpPr/>
          <p:nvPr/>
        </p:nvSpPr>
        <p:spPr>
          <a:xfrm>
            <a:off x="5334014" y="5499671"/>
            <a:ext cx="484188" cy="4969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Flecha abajo 44"/>
          <p:cNvSpPr/>
          <p:nvPr/>
        </p:nvSpPr>
        <p:spPr>
          <a:xfrm>
            <a:off x="6274256" y="5488730"/>
            <a:ext cx="484188" cy="4450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Flecha izquierda 45"/>
          <p:cNvSpPr/>
          <p:nvPr/>
        </p:nvSpPr>
        <p:spPr>
          <a:xfrm>
            <a:off x="4870205" y="5927557"/>
            <a:ext cx="407658" cy="48418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Flecha derecha 46"/>
          <p:cNvSpPr/>
          <p:nvPr/>
        </p:nvSpPr>
        <p:spPr>
          <a:xfrm>
            <a:off x="6757373" y="5850964"/>
            <a:ext cx="425698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990268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Tratamiento: prevenir la recurrencia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68095"/>
            <a:ext cx="8229600" cy="4291405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000000"/>
                </a:solidFill>
              </a:rPr>
              <a:t>HBPM (inhibe Xa): enoxaparina 1 mg/kg cada 12 hs sc. Sin control de laboratorio. Capacidad anticoagulante predecible para el peso.</a:t>
            </a:r>
          </a:p>
          <a:p>
            <a:r>
              <a:rPr lang="es-ES">
                <a:solidFill>
                  <a:srgbClr val="000000"/>
                </a:solidFill>
              </a:rPr>
              <a:t>HNF (inhibe trombina): </a:t>
            </a:r>
            <a:r>
              <a:rPr lang="pt-BR">
                <a:solidFill>
                  <a:srgbClr val="000000"/>
                </a:solidFill>
              </a:rPr>
              <a:t>bolo inicial de 5000 UI (80 UI/kg) EV. </a:t>
            </a:r>
            <a:r>
              <a:rPr lang="es-ES">
                <a:solidFill>
                  <a:srgbClr val="000000"/>
                </a:solidFill>
              </a:rPr>
              <a:t>Luego goteo ev continuo para q el KPTT este entre 1,5 y 2,5 veces el control. Dosis usual 20000-30000 UI/dia. Control de kptt cada 2-4 hs. en hemodinam inestables, riesgo de sangrado, &gt;75 años, falla renal.</a:t>
            </a:r>
          </a:p>
          <a:p>
            <a:r>
              <a:rPr lang="es-ES">
                <a:solidFill>
                  <a:srgbClr val="000000"/>
                </a:solidFill>
              </a:rPr>
              <a:t>pentasacáridos: fondaparinux 7,5 mg sc/dia</a:t>
            </a:r>
          </a:p>
          <a:p>
            <a:r>
              <a:rPr lang="es-ES">
                <a:solidFill>
                  <a:srgbClr val="000000"/>
                </a:solidFill>
              </a:rPr>
              <a:t>dicumarínicos: comienzo de acción más lento. Se comienzan con heparina. RIN 2-3</a:t>
            </a:r>
          </a:p>
        </p:txBody>
      </p:sp>
    </p:spTree>
    <p:extLst>
      <p:ext uri="{BB962C8B-B14F-4D97-AF65-F5344CB8AC3E}">
        <p14:creationId xmlns:p14="http://schemas.microsoft.com/office/powerpoint/2010/main" xmlns="" val="23704348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95978"/>
          </a:xfrm>
        </p:spPr>
        <p:txBody>
          <a:bodyPr/>
          <a:lstStyle/>
          <a:p>
            <a:r>
              <a:rPr lang="es-ES">
                <a:solidFill>
                  <a:srgbClr val="000000"/>
                </a:solidFill>
              </a:rPr>
              <a:t>Dicumarínicos: comienzo de acción más lento. se administran con heparinas. RIN 2-3</a:t>
            </a:r>
          </a:p>
          <a:p>
            <a:r>
              <a:rPr lang="pt-BR">
                <a:solidFill>
                  <a:srgbClr val="000000"/>
                </a:solidFill>
              </a:rPr>
              <a:t>trombolíticos (consenso de expertos): compromiso </a:t>
            </a:r>
            <a:r>
              <a:rPr lang="es-ES">
                <a:solidFill>
                  <a:srgbClr val="000000"/>
                </a:solidFill>
              </a:rPr>
              <a:t>hemodinámico, hipoxemia refractaria, trombos en tránsito por ecocardiograma. tPA 100 mg en 2 hs en goteo continuo. Ste 1.500.000 U a pasar en 2 hs.</a:t>
            </a:r>
          </a:p>
          <a:p>
            <a:pPr marL="0" indent="0">
              <a:buNone/>
            </a:pPr>
            <a:r>
              <a:rPr lang="es-ES">
                <a:solidFill>
                  <a:srgbClr val="000000"/>
                </a:solidFill>
              </a:rPr>
              <a:t>CI: acv hemorrágico, neoplasia intracraneana, cx o tec en ultimos 2 meses, sangrado en ultimos 6 meses)</a:t>
            </a:r>
          </a:p>
        </p:txBody>
      </p:sp>
    </p:spTree>
    <p:extLst>
      <p:ext uri="{BB962C8B-B14F-4D97-AF65-F5344CB8AC3E}">
        <p14:creationId xmlns:p14="http://schemas.microsoft.com/office/powerpoint/2010/main" xmlns="" val="6263159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Duración del tto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>
                <a:solidFill>
                  <a:srgbClr val="000000"/>
                </a:solidFill>
              </a:rPr>
              <a:t>primer episodio, causado por evento mayor y transitorio (cx, inmovilización), por 3 meses. recurrencia luego de suspender 3%.</a:t>
            </a:r>
          </a:p>
          <a:p>
            <a:r>
              <a:rPr lang="es-ES">
                <a:solidFill>
                  <a:srgbClr val="000000"/>
                </a:solidFill>
              </a:rPr>
              <a:t>asociada a factor desencadenante menor y transitorio (trombofilia), por 6 meses.</a:t>
            </a:r>
          </a:p>
          <a:p>
            <a:r>
              <a:rPr lang="es-ES">
                <a:solidFill>
                  <a:srgbClr val="000000"/>
                </a:solidFill>
              </a:rPr>
              <a:t>sin factor desencadenante o con recurrencia, por tiempo prolongado por el riesgo de recurrencia luego de 6 meses 10% por año.</a:t>
            </a:r>
          </a:p>
        </p:txBody>
      </p:sp>
    </p:spTree>
    <p:extLst>
      <p:ext uri="{BB962C8B-B14F-4D97-AF65-F5344CB8AC3E}">
        <p14:creationId xmlns:p14="http://schemas.microsoft.com/office/powerpoint/2010/main" xmlns="" val="28209877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>
                <a:solidFill>
                  <a:srgbClr val="000000"/>
                </a:solidFill>
              </a:rPr>
              <a:t>CI para anticoagulación</a:t>
            </a:r>
          </a:p>
          <a:p>
            <a:r>
              <a:rPr lang="es-ES">
                <a:solidFill>
                  <a:srgbClr val="000000"/>
                </a:solidFill>
              </a:rPr>
              <a:t>complicación en tratamiento anticoagulante</a:t>
            </a:r>
          </a:p>
          <a:p>
            <a:r>
              <a:rPr lang="es-ES">
                <a:solidFill>
                  <a:srgbClr val="000000"/>
                </a:solidFill>
              </a:rPr>
              <a:t>recurrencia trombótica a pesar de anticoagulación.</a:t>
            </a:r>
          </a:p>
          <a:p>
            <a:r>
              <a:rPr lang="es-ES">
                <a:solidFill>
                  <a:srgbClr val="000000"/>
                </a:solidFill>
              </a:rPr>
              <a:t>tto: filtro de vena cava inferior</a:t>
            </a:r>
          </a:p>
          <a:p>
            <a:pPr marL="0" indent="0">
              <a:buNone/>
            </a:pPr>
            <a:r>
              <a:rPr lang="es-ES">
                <a:solidFill>
                  <a:srgbClr val="000000"/>
                </a:solidFill>
              </a:rPr>
              <a:t>trombolíticos y trombectomía para la TVP masiva ileofemoral.</a:t>
            </a:r>
          </a:p>
        </p:txBody>
      </p:sp>
    </p:spTree>
    <p:extLst>
      <p:ext uri="{BB962C8B-B14F-4D97-AF65-F5344CB8AC3E}">
        <p14:creationId xmlns:p14="http://schemas.microsoft.com/office/powerpoint/2010/main" xmlns="" val="19688606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67376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pt-BR"/>
              <a:t>Causas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644609"/>
            <a:ext cx="6348413" cy="439741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3000"/>
              <a:t>   Ed</a:t>
            </a:r>
            <a:r>
              <a:rPr lang="es-AR" altLang="pt-BR" sz="3600">
                <a:solidFill>
                  <a:srgbClr val="000000"/>
                </a:solidFill>
              </a:rPr>
              <a:t>ema unilateral o asimétrico</a:t>
            </a:r>
          </a:p>
          <a:p>
            <a:pPr>
              <a:lnSpc>
                <a:spcPct val="80000"/>
              </a:lnSpc>
              <a:buFont typeface="Calibri" panose="020F0502020204030204" pitchFamily="34" charset="0"/>
              <a:buAutoNum type="arabicPeriod"/>
            </a:pPr>
            <a:r>
              <a:rPr lang="es-AR" altLang="pt-BR" sz="3600">
                <a:solidFill>
                  <a:srgbClr val="000000"/>
                </a:solidFill>
              </a:rPr>
              <a:t>Aumento de la p. hidrostática</a:t>
            </a:r>
          </a:p>
          <a:p>
            <a:pPr>
              <a:lnSpc>
                <a:spcPct val="80000"/>
              </a:lnSpc>
            </a:pPr>
            <a:r>
              <a:rPr lang="es-AR" altLang="pt-BR" sz="3600">
                <a:solidFill>
                  <a:srgbClr val="000000"/>
                </a:solidFill>
              </a:rPr>
              <a:t>TVP</a:t>
            </a:r>
          </a:p>
          <a:p>
            <a:pPr>
              <a:lnSpc>
                <a:spcPct val="80000"/>
              </a:lnSpc>
            </a:pPr>
            <a:r>
              <a:rPr lang="es-AR" altLang="pt-BR" sz="3600">
                <a:solidFill>
                  <a:srgbClr val="000000"/>
                </a:solidFill>
              </a:rPr>
              <a:t>Insuficiencia venosa</a:t>
            </a:r>
          </a:p>
          <a:p>
            <a:pPr>
              <a:lnSpc>
                <a:spcPct val="80000"/>
              </a:lnSpc>
            </a:pPr>
            <a:r>
              <a:rPr lang="es-AR" altLang="pt-BR" sz="3600">
                <a:solidFill>
                  <a:srgbClr val="000000"/>
                </a:solidFill>
              </a:rPr>
              <a:t>Quiste poplíteo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3600">
                <a:solidFill>
                  <a:srgbClr val="000000"/>
                </a:solidFill>
              </a:rPr>
              <a:t>2. Aumento de la permeabilidad capilar</a:t>
            </a:r>
          </a:p>
          <a:p>
            <a:pPr>
              <a:lnSpc>
                <a:spcPct val="80000"/>
              </a:lnSpc>
            </a:pPr>
            <a:r>
              <a:rPr lang="es-AR" altLang="pt-BR" sz="3600">
                <a:solidFill>
                  <a:srgbClr val="000000"/>
                </a:solidFill>
              </a:rPr>
              <a:t>Celulitis</a:t>
            </a:r>
          </a:p>
          <a:p>
            <a:pPr>
              <a:lnSpc>
                <a:spcPct val="80000"/>
              </a:lnSpc>
            </a:pPr>
            <a:r>
              <a:rPr lang="es-AR" altLang="pt-BR" sz="3600">
                <a:solidFill>
                  <a:srgbClr val="000000"/>
                </a:solidFill>
              </a:rPr>
              <a:t>Traumatismo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3600">
                <a:solidFill>
                  <a:srgbClr val="000000"/>
                </a:solidFill>
              </a:rPr>
              <a:t>3. Obstrucción linfática</a:t>
            </a:r>
          </a:p>
          <a:p>
            <a:pPr>
              <a:lnSpc>
                <a:spcPct val="80000"/>
              </a:lnSpc>
            </a:pPr>
            <a:endParaRPr lang="es-AR" altLang="pt-BR" sz="3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altLang="pt-BR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19088"/>
            <a:ext cx="8229600" cy="615958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2800">
                <a:solidFill>
                  <a:srgbClr val="000000"/>
                </a:solidFill>
              </a:rPr>
              <a:t>   EdEEdema bilateral</a:t>
            </a:r>
          </a:p>
          <a:p>
            <a:pPr>
              <a:lnSpc>
                <a:spcPct val="80000"/>
              </a:lnSpc>
              <a:buFont typeface="Calibri" panose="020F0502020204030204" pitchFamily="34" charset="0"/>
              <a:buAutoNum type="arabicPeriod"/>
            </a:pPr>
            <a:r>
              <a:rPr lang="es-AR" altLang="pt-BR" sz="2800">
                <a:solidFill>
                  <a:srgbClr val="000000"/>
                </a:solidFill>
              </a:rPr>
              <a:t>Disminución de la p. oncótica</a:t>
            </a:r>
          </a:p>
          <a:p>
            <a:pPr>
              <a:lnSpc>
                <a:spcPct val="80000"/>
              </a:lnSpc>
            </a:pPr>
            <a:r>
              <a:rPr lang="es-AR" altLang="pt-BR" sz="2800">
                <a:solidFill>
                  <a:srgbClr val="000000"/>
                </a:solidFill>
              </a:rPr>
              <a:t>DNT</a:t>
            </a:r>
          </a:p>
          <a:p>
            <a:pPr>
              <a:lnSpc>
                <a:spcPct val="80000"/>
              </a:lnSpc>
            </a:pPr>
            <a:r>
              <a:rPr lang="es-AR" altLang="pt-BR" sz="2800">
                <a:solidFill>
                  <a:srgbClr val="000000"/>
                </a:solidFill>
              </a:rPr>
              <a:t>Insuficiencia hepática</a:t>
            </a:r>
          </a:p>
          <a:p>
            <a:pPr>
              <a:lnSpc>
                <a:spcPct val="80000"/>
              </a:lnSpc>
            </a:pPr>
            <a:r>
              <a:rPr lang="es-AR" altLang="pt-BR" sz="2800">
                <a:solidFill>
                  <a:srgbClr val="000000"/>
                </a:solidFill>
              </a:rPr>
              <a:t>Sme nefrótico</a:t>
            </a:r>
          </a:p>
          <a:p>
            <a:pPr>
              <a:lnSpc>
                <a:spcPct val="80000"/>
              </a:lnSpc>
            </a:pPr>
            <a:r>
              <a:rPr lang="es-AR" altLang="pt-BR" sz="2800">
                <a:solidFill>
                  <a:srgbClr val="000000"/>
                </a:solidFill>
              </a:rPr>
              <a:t>Perdida intestinal de proteínas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2800">
                <a:solidFill>
                  <a:srgbClr val="000000"/>
                </a:solidFill>
              </a:rPr>
              <a:t>2. Aumento de la p. hidrostática</a:t>
            </a:r>
          </a:p>
          <a:p>
            <a:pPr>
              <a:lnSpc>
                <a:spcPct val="80000"/>
              </a:lnSpc>
            </a:pPr>
            <a:r>
              <a:rPr lang="es-AR" altLang="pt-BR" sz="2800">
                <a:solidFill>
                  <a:srgbClr val="000000"/>
                </a:solidFill>
              </a:rPr>
              <a:t>ICC</a:t>
            </a:r>
          </a:p>
          <a:p>
            <a:pPr>
              <a:lnSpc>
                <a:spcPct val="80000"/>
              </a:lnSpc>
            </a:pPr>
            <a:r>
              <a:rPr lang="es-AR" altLang="pt-BR" sz="2800">
                <a:solidFill>
                  <a:srgbClr val="000000"/>
                </a:solidFill>
              </a:rPr>
              <a:t>Insuficiencia renal</a:t>
            </a:r>
          </a:p>
          <a:p>
            <a:pPr>
              <a:lnSpc>
                <a:spcPct val="80000"/>
              </a:lnSpc>
            </a:pPr>
            <a:r>
              <a:rPr lang="es-AR" altLang="pt-BR" sz="2800">
                <a:solidFill>
                  <a:srgbClr val="000000"/>
                </a:solidFill>
              </a:rPr>
              <a:t>Fármacos</a:t>
            </a:r>
          </a:p>
          <a:p>
            <a:pPr>
              <a:lnSpc>
                <a:spcPct val="80000"/>
              </a:lnSpc>
            </a:pPr>
            <a:r>
              <a:rPr lang="es-AR" altLang="pt-BR" sz="2800">
                <a:solidFill>
                  <a:srgbClr val="000000"/>
                </a:solidFill>
              </a:rPr>
              <a:t>Embarazo</a:t>
            </a:r>
          </a:p>
          <a:p>
            <a:pPr>
              <a:lnSpc>
                <a:spcPct val="80000"/>
              </a:lnSpc>
            </a:pPr>
            <a:r>
              <a:rPr lang="es-AR" altLang="pt-BR" sz="2800">
                <a:solidFill>
                  <a:srgbClr val="000000"/>
                </a:solidFill>
              </a:rPr>
              <a:t>Htp</a:t>
            </a:r>
          </a:p>
          <a:p>
            <a:pPr>
              <a:lnSpc>
                <a:spcPct val="80000"/>
              </a:lnSpc>
            </a:pPr>
            <a:r>
              <a:rPr lang="es-AR" altLang="pt-BR" sz="2800">
                <a:solidFill>
                  <a:srgbClr val="000000"/>
                </a:solidFill>
              </a:rPr>
              <a:t>Insuficiencia venosa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2800">
                <a:solidFill>
                  <a:srgbClr val="000000"/>
                </a:solidFill>
              </a:rPr>
              <a:t>3.Aumento de la permeabilidad capilar</a:t>
            </a:r>
          </a:p>
          <a:p>
            <a:pPr>
              <a:lnSpc>
                <a:spcPct val="80000"/>
              </a:lnSpc>
            </a:pPr>
            <a:r>
              <a:rPr lang="es-AR" altLang="pt-BR" sz="2800">
                <a:solidFill>
                  <a:srgbClr val="000000"/>
                </a:solidFill>
              </a:rPr>
              <a:t>Vasculitis sistémicas</a:t>
            </a:r>
          </a:p>
          <a:p>
            <a:pPr>
              <a:lnSpc>
                <a:spcPct val="80000"/>
              </a:lnSpc>
            </a:pPr>
            <a:r>
              <a:rPr lang="es-AR" altLang="pt-BR" sz="2800">
                <a:solidFill>
                  <a:srgbClr val="000000"/>
                </a:solidFill>
              </a:rPr>
              <a:t>Edema idiopático</a:t>
            </a:r>
          </a:p>
          <a:p>
            <a:pPr>
              <a:lnSpc>
                <a:spcPct val="80000"/>
              </a:lnSpc>
            </a:pPr>
            <a:r>
              <a:rPr lang="es-AR" altLang="pt-BR" sz="2800">
                <a:solidFill>
                  <a:srgbClr val="000000"/>
                </a:solidFill>
              </a:rPr>
              <a:t>Reacciones  alérgicas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s-AR" altLang="pt-BR" sz="2800">
                <a:solidFill>
                  <a:srgbClr val="000000"/>
                </a:solidFill>
              </a:rPr>
              <a:t>4. Obstrucción linfática</a:t>
            </a:r>
          </a:p>
          <a:p>
            <a:pPr>
              <a:lnSpc>
                <a:spcPct val="80000"/>
              </a:lnSpc>
            </a:pPr>
            <a:endParaRPr lang="es-AR" altLang="pt-BR" sz="1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pt-BR" smtClean="0"/>
              <a:t>Anamnesis</a:t>
            </a:r>
          </a:p>
        </p:txBody>
      </p:sp>
      <p:sp>
        <p:nvSpPr>
          <p:cNvPr id="6147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altLang="pt-BR" smtClean="0">
                <a:solidFill>
                  <a:srgbClr val="000000"/>
                </a:solidFill>
              </a:rPr>
              <a:t>Unilateral/bilateral</a:t>
            </a:r>
          </a:p>
          <a:p>
            <a:r>
              <a:rPr lang="es-AR" altLang="pt-BR" smtClean="0">
                <a:solidFill>
                  <a:srgbClr val="000000"/>
                </a:solidFill>
              </a:rPr>
              <a:t>Tiempo de evolución</a:t>
            </a:r>
          </a:p>
          <a:p>
            <a:r>
              <a:rPr lang="es-AR" altLang="pt-BR" smtClean="0">
                <a:solidFill>
                  <a:srgbClr val="000000"/>
                </a:solidFill>
              </a:rPr>
              <a:t>Síntomas asociados</a:t>
            </a:r>
          </a:p>
          <a:p>
            <a:r>
              <a:rPr lang="es-AR" altLang="pt-BR" smtClean="0">
                <a:solidFill>
                  <a:srgbClr val="000000"/>
                </a:solidFill>
              </a:rPr>
              <a:t>Hábitos (tbq, oh)</a:t>
            </a:r>
          </a:p>
          <a:p>
            <a:r>
              <a:rPr lang="es-AR" altLang="pt-BR" smtClean="0">
                <a:solidFill>
                  <a:srgbClr val="000000"/>
                </a:solidFill>
              </a:rPr>
              <a:t>Enfermedades de base</a:t>
            </a:r>
          </a:p>
          <a:p>
            <a:endParaRPr lang="es-AR" altLang="pt-B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pt-BR" smtClean="0"/>
              <a:t>Exámen físico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AR" sz="2600" dirty="0">
                <a:solidFill>
                  <a:srgbClr val="000000"/>
                </a:solidFill>
              </a:rPr>
              <a:t>CSV</a:t>
            </a:r>
          </a:p>
          <a:p>
            <a:pPr fontAlgn="auto">
              <a:spcAft>
                <a:spcPts val="0"/>
              </a:spcAft>
              <a:defRPr/>
            </a:pPr>
            <a:r>
              <a:rPr lang="es-AR" sz="2600" dirty="0">
                <a:solidFill>
                  <a:srgbClr val="000000"/>
                </a:solidFill>
              </a:rPr>
              <a:t>Medición de </a:t>
            </a:r>
            <a:r>
              <a:rPr lang="es-AR" sz="2600" dirty="0" err="1">
                <a:solidFill>
                  <a:srgbClr val="000000"/>
                </a:solidFill>
              </a:rPr>
              <a:t>circunsferencia</a:t>
            </a:r>
            <a:r>
              <a:rPr lang="es-AR" sz="2600" dirty="0">
                <a:solidFill>
                  <a:srgbClr val="000000"/>
                </a:solidFill>
              </a:rPr>
              <a:t> de MMII 10 cm por debajo del borde inferior de la rótula para la pierna y 10 cm por encima del borde superior para el muslo. Diferencia de 3 cm para q sea significativo.</a:t>
            </a:r>
          </a:p>
          <a:p>
            <a:pPr fontAlgn="auto">
              <a:spcAft>
                <a:spcPts val="0"/>
              </a:spcAft>
              <a:defRPr/>
            </a:pPr>
            <a:r>
              <a:rPr lang="es-AR" sz="2600" dirty="0">
                <a:solidFill>
                  <a:srgbClr val="000000"/>
                </a:solidFill>
              </a:rPr>
              <a:t>Temperatura y coloración local</a:t>
            </a:r>
          </a:p>
          <a:p>
            <a:pPr fontAlgn="auto">
              <a:spcAft>
                <a:spcPts val="0"/>
              </a:spcAft>
              <a:defRPr/>
            </a:pPr>
            <a:r>
              <a:rPr lang="es-AR" sz="2600" dirty="0" err="1">
                <a:solidFill>
                  <a:srgbClr val="000000"/>
                </a:solidFill>
              </a:rPr>
              <a:t>Telangiectasias</a:t>
            </a:r>
            <a:r>
              <a:rPr lang="es-AR" sz="2600" dirty="0">
                <a:solidFill>
                  <a:srgbClr val="000000"/>
                </a:solidFill>
              </a:rPr>
              <a:t>, várices, dermatitis ocre, úlceras venosas (</a:t>
            </a:r>
            <a:r>
              <a:rPr lang="es-AR" sz="2600" dirty="0" err="1">
                <a:solidFill>
                  <a:srgbClr val="000000"/>
                </a:solidFill>
              </a:rPr>
              <a:t>insuf</a:t>
            </a:r>
            <a:r>
              <a:rPr lang="es-AR" sz="2600" dirty="0">
                <a:solidFill>
                  <a:srgbClr val="000000"/>
                </a:solidFill>
              </a:rPr>
              <a:t> venosa)</a:t>
            </a:r>
          </a:p>
          <a:p>
            <a:pPr fontAlgn="auto">
              <a:spcAft>
                <a:spcPts val="0"/>
              </a:spcAft>
              <a:defRPr/>
            </a:pPr>
            <a:r>
              <a:rPr lang="es-AR" sz="2600" dirty="0">
                <a:solidFill>
                  <a:srgbClr val="000000"/>
                </a:solidFill>
              </a:rPr>
              <a:t>Parámetros antropométricos</a:t>
            </a:r>
          </a:p>
          <a:p>
            <a:pPr fontAlgn="auto">
              <a:spcAft>
                <a:spcPts val="0"/>
              </a:spcAft>
              <a:defRPr/>
            </a:pPr>
            <a:r>
              <a:rPr lang="es-AR" sz="2600" dirty="0">
                <a:solidFill>
                  <a:srgbClr val="000000"/>
                </a:solidFill>
              </a:rPr>
              <a:t>Signos de </a:t>
            </a:r>
            <a:r>
              <a:rPr lang="es-AR" sz="2600" dirty="0" err="1">
                <a:solidFill>
                  <a:srgbClr val="000000"/>
                </a:solidFill>
              </a:rPr>
              <a:t>insuf</a:t>
            </a:r>
            <a:r>
              <a:rPr lang="es-AR" sz="2600" dirty="0">
                <a:solidFill>
                  <a:srgbClr val="000000"/>
                </a:solidFill>
              </a:rPr>
              <a:t> hepática</a:t>
            </a:r>
          </a:p>
          <a:p>
            <a:pPr fontAlgn="auto">
              <a:spcAft>
                <a:spcPts val="0"/>
              </a:spcAft>
              <a:defRPr/>
            </a:pPr>
            <a:r>
              <a:rPr lang="es-AR" sz="2600" dirty="0">
                <a:solidFill>
                  <a:srgbClr val="000000"/>
                </a:solidFill>
              </a:rPr>
              <a:t>Signos de </a:t>
            </a:r>
            <a:r>
              <a:rPr lang="es-AR" sz="2600" dirty="0" err="1">
                <a:solidFill>
                  <a:srgbClr val="000000"/>
                </a:solidFill>
              </a:rPr>
              <a:t>insuf</a:t>
            </a:r>
            <a:r>
              <a:rPr lang="es-AR" sz="2600" dirty="0">
                <a:solidFill>
                  <a:srgbClr val="000000"/>
                </a:solidFill>
              </a:rPr>
              <a:t> cardiopulmonar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pt-BR" smtClean="0"/>
              <a:t>Estudios complementarios</a:t>
            </a:r>
          </a:p>
        </p:txBody>
      </p:sp>
      <p:sp>
        <p:nvSpPr>
          <p:cNvPr id="9219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altLang="pt-BR" sz="2400">
                <a:solidFill>
                  <a:srgbClr val="000000"/>
                </a:solidFill>
              </a:rPr>
              <a:t>De acuerdo a la sospecha clínica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pt-BR" sz="2400">
                <a:solidFill>
                  <a:srgbClr val="000000"/>
                </a:solidFill>
              </a:rPr>
              <a:t>Hemograma, orina completa, albúmina, urea y creatinina, coagulograma, hepatograma, gamaGt.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pt-BR" sz="2400">
                <a:solidFill>
                  <a:srgbClr val="000000"/>
                </a:solidFill>
              </a:rPr>
              <a:t>Rx de tórax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pt-BR" sz="2400">
                <a:solidFill>
                  <a:srgbClr val="000000"/>
                </a:solidFill>
              </a:rPr>
              <a:t>EECG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pt-BR" sz="2400">
                <a:solidFill>
                  <a:srgbClr val="000000"/>
                </a:solidFill>
              </a:rPr>
              <a:t>Ecodoppler de mmii</a:t>
            </a:r>
          </a:p>
          <a:p>
            <a:pPr>
              <a:buFont typeface="Arial" panose="020B0604020202020204" pitchFamily="34" charset="0"/>
              <a:buNone/>
            </a:pPr>
            <a:r>
              <a:rPr lang="es-AR" altLang="pt-BR" sz="2400">
                <a:solidFill>
                  <a:srgbClr val="000000"/>
                </a:solidFill>
              </a:rPr>
              <a:t>cEcocardiograma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pt-BR" smtClean="0"/>
              <a:t>TVP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AR" sz="2600" dirty="0">
                <a:solidFill>
                  <a:srgbClr val="000000"/>
                </a:solidFill>
              </a:rPr>
              <a:t>Pilares para formación de trombo (</a:t>
            </a:r>
            <a:r>
              <a:rPr lang="es-AR" sz="2600" dirty="0" err="1">
                <a:solidFill>
                  <a:srgbClr val="000000"/>
                </a:solidFill>
              </a:rPr>
              <a:t>virchow</a:t>
            </a:r>
            <a:r>
              <a:rPr lang="es-AR" sz="2600" dirty="0">
                <a:solidFill>
                  <a:srgbClr val="000000"/>
                </a:solidFill>
              </a:rPr>
              <a:t>)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s-AR" sz="2600" dirty="0">
                <a:solidFill>
                  <a:srgbClr val="000000"/>
                </a:solidFill>
              </a:rPr>
              <a:t>Estasis venosa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s-AR" sz="2600" dirty="0">
                <a:solidFill>
                  <a:srgbClr val="000000"/>
                </a:solidFill>
              </a:rPr>
              <a:t>Lesión en la pared vascular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s-AR" sz="2600" dirty="0" err="1">
                <a:solidFill>
                  <a:srgbClr val="000000"/>
                </a:solidFill>
              </a:rPr>
              <a:t>hipercoagulabilidad</a:t>
            </a:r>
            <a:endParaRPr lang="es-AR" sz="2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>
                <a:solidFill>
                  <a:srgbClr val="000000"/>
                </a:solidFill>
              </a:rPr>
              <a:t>causas de daño vascular: politraumatismo, </a:t>
            </a:r>
            <a:r>
              <a:rPr lang="pt-BR">
                <a:solidFill>
                  <a:srgbClr val="000000"/>
                </a:solidFill>
              </a:rPr>
              <a:t>postquirúrgicos, quemados.</a:t>
            </a:r>
            <a:endParaRPr lang="es-ES">
              <a:solidFill>
                <a:srgbClr val="000000"/>
              </a:solidFill>
            </a:endParaRPr>
          </a:p>
          <a:p>
            <a:r>
              <a:rPr lang="pt-BR">
                <a:solidFill>
                  <a:srgbClr val="000000"/>
                </a:solidFill>
              </a:rPr>
              <a:t>causas de estasis venoso: </a:t>
            </a:r>
            <a:r>
              <a:rPr lang="es-ES">
                <a:solidFill>
                  <a:srgbClr val="000000"/>
                </a:solidFill>
              </a:rPr>
              <a:t>insuf cardíaca, várices, embarazo, inmovilización, parálisis en miembros, vuelos prolongados, obstrucción al flujo.</a:t>
            </a:r>
          </a:p>
          <a:p>
            <a:r>
              <a:rPr lang="es-ES">
                <a:solidFill>
                  <a:srgbClr val="000000"/>
                </a:solidFill>
              </a:rPr>
              <a:t>causas de activación del sistema de coagulación: quimioterapia, estrógenos, </a:t>
            </a:r>
            <a:r>
              <a:rPr lang="pt-BR">
                <a:solidFill>
                  <a:srgbClr val="000000"/>
                </a:solidFill>
              </a:rPr>
              <a:t>iam, trauma, infecciones, cáncer, sme nefrótico.</a:t>
            </a:r>
            <a:r>
              <a:rPr lang="es-ES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3148587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</TotalTime>
  <Words>1364</Words>
  <Application>Microsoft Office PowerPoint</Application>
  <PresentationFormat>Presentación en pantalla (4:3)</PresentationFormat>
  <Paragraphs>219</Paragraphs>
  <Slides>29</Slides>
  <Notes>29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0" baseType="lpstr">
      <vt:lpstr>Faceta</vt:lpstr>
      <vt:lpstr>Edemas en MMII</vt:lpstr>
      <vt:lpstr>Edema</vt:lpstr>
      <vt:lpstr>Causas</vt:lpstr>
      <vt:lpstr>Diapositiva 4</vt:lpstr>
      <vt:lpstr>Anamnesis</vt:lpstr>
      <vt:lpstr>Exámen físico</vt:lpstr>
      <vt:lpstr>Estudios complementarios</vt:lpstr>
      <vt:lpstr>TVP</vt:lpstr>
      <vt:lpstr>Diapositiva 9</vt:lpstr>
      <vt:lpstr>Diapositiva 10</vt:lpstr>
      <vt:lpstr>Diapositiva 11</vt:lpstr>
      <vt:lpstr>Factores de riesgo para TVP</vt:lpstr>
      <vt:lpstr>clínica</vt:lpstr>
      <vt:lpstr>diagnósticos diferenciales</vt:lpstr>
      <vt:lpstr>Diagnóstico</vt:lpstr>
      <vt:lpstr>Prevención</vt:lpstr>
      <vt:lpstr>sindrome posflebítico</vt:lpstr>
      <vt:lpstr>TEP</vt:lpstr>
      <vt:lpstr>cuadro clínico</vt:lpstr>
      <vt:lpstr>Diapositiva 20</vt:lpstr>
      <vt:lpstr>Diagnóstico</vt:lpstr>
      <vt:lpstr>Diapositiva 22</vt:lpstr>
      <vt:lpstr>Esquema de wells</vt:lpstr>
      <vt:lpstr>Diapositiva 24</vt:lpstr>
      <vt:lpstr>Tratamiento: prevenir la recurrencia</vt:lpstr>
      <vt:lpstr>Diapositiva 26</vt:lpstr>
      <vt:lpstr>Duración del tto</vt:lpstr>
      <vt:lpstr>Diapositiva 28</vt:lpstr>
      <vt:lpstr>Diapositiva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Edemas en MMII</dc:title>
  <dc:creator>Fiorito</dc:creator>
  <cp:lastModifiedBy>Fiorito</cp:lastModifiedBy>
  <cp:revision>16</cp:revision>
  <dcterms:created xsi:type="dcterms:W3CDTF">2014-09-05T00:48:34Z</dcterms:created>
  <dcterms:modified xsi:type="dcterms:W3CDTF">2014-11-26T03:56:43Z</dcterms:modified>
</cp:coreProperties>
</file>